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74" r:id="rId5"/>
    <p:sldMasterId id="2147483790" r:id="rId6"/>
    <p:sldMasterId id="2147483800" r:id="rId7"/>
  </p:sldMasterIdLst>
  <p:notesMasterIdLst>
    <p:notesMasterId r:id="rId43"/>
  </p:notesMasterIdLst>
  <p:sldIdLst>
    <p:sldId id="2140753641" r:id="rId8"/>
    <p:sldId id="2140753725" r:id="rId9"/>
    <p:sldId id="2140753726" r:id="rId10"/>
    <p:sldId id="2140753728" r:id="rId11"/>
    <p:sldId id="2140753729" r:id="rId12"/>
    <p:sldId id="2140753730" r:id="rId13"/>
    <p:sldId id="2140753731" r:id="rId14"/>
    <p:sldId id="2140753732" r:id="rId15"/>
    <p:sldId id="2140753733" r:id="rId16"/>
    <p:sldId id="2140753734" r:id="rId17"/>
    <p:sldId id="2140753735" r:id="rId18"/>
    <p:sldId id="2140753736" r:id="rId19"/>
    <p:sldId id="2140753737" r:id="rId20"/>
    <p:sldId id="2140753739" r:id="rId21"/>
    <p:sldId id="2140753740" r:id="rId22"/>
    <p:sldId id="2140753741" r:id="rId23"/>
    <p:sldId id="2140753742" r:id="rId24"/>
    <p:sldId id="2140753743" r:id="rId25"/>
    <p:sldId id="2140753635" r:id="rId26"/>
    <p:sldId id="266" r:id="rId27"/>
    <p:sldId id="2140753575" r:id="rId28"/>
    <p:sldId id="2140753705" r:id="rId29"/>
    <p:sldId id="2140753600" r:id="rId30"/>
    <p:sldId id="2140753751" r:id="rId31"/>
    <p:sldId id="2140753707" r:id="rId32"/>
    <p:sldId id="2140753748" r:id="rId33"/>
    <p:sldId id="2140753749" r:id="rId34"/>
    <p:sldId id="2140753750" r:id="rId35"/>
    <p:sldId id="2140753752" r:id="rId36"/>
    <p:sldId id="2140753582" r:id="rId37"/>
    <p:sldId id="2140753543" r:id="rId38"/>
    <p:sldId id="2140753566" r:id="rId39"/>
    <p:sldId id="2140753747" r:id="rId40"/>
    <p:sldId id="2140753585" r:id="rId41"/>
    <p:sldId id="2140753758" r:id="rId42"/>
  </p:sldIdLst>
  <p:sldSz cx="12192000" cy="6858000"/>
  <p:notesSz cx="6858000" cy="9144000"/>
  <p:custDataLst>
    <p:tags r:id="rId44"/>
  </p:custData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444392"/>
    <a:srgbClr val="095828"/>
    <a:srgbClr val="0690D4"/>
    <a:srgbClr val="00C8DB"/>
    <a:srgbClr val="CCD0D7"/>
    <a:srgbClr val="ACB414"/>
    <a:srgbClr val="CAAD79"/>
    <a:srgbClr val="066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0" autoAdjust="0"/>
    <p:restoredTop sz="93817" autoAdjust="0"/>
  </p:normalViewPr>
  <p:slideViewPr>
    <p:cSldViewPr snapToGrid="0">
      <p:cViewPr varScale="1">
        <p:scale>
          <a:sx n="68" d="100"/>
          <a:sy n="68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4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4194B-38DE-2C46-A495-E3D373805F62}" type="datetimeFigureOut">
              <a:rPr lang="en-GB" smtClean="0"/>
              <a:t>04/07/2020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D19CB-36C3-8247-9775-4611FE8E0E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9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92C17-AD08-4E4C-AB6D-1035F7AC396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10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have seen lot of excitement in past… Paul Hudson …CEO message … copied my motto but any way that’s ok .. Another </a:t>
            </a:r>
            <a:r>
              <a:rPr lang="en-US" dirty="0" err="1"/>
              <a:t>india</a:t>
            </a:r>
            <a:r>
              <a:rPr lang="en-US" dirty="0"/>
              <a:t> export </a:t>
            </a:r>
          </a:p>
          <a:p>
            <a:endParaRPr lang="en-US" dirty="0"/>
          </a:p>
          <a:p>
            <a:r>
              <a:rPr lang="en-US" dirty="0"/>
              <a:t>The three days agenda will answer these 3 questions for Play to Win – strategy and more focus on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C88DC-D16B-48EA-A94A-269BF80E4C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68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D19CB-36C3-8247-9775-4611FE8E0E9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15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Debrief - Deliberate on what could be the barriers of cultural change, Examples of success / Examples of failures / Refer back to importance of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Unspoke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messages through 'Systems', Symbols' and '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Behaviours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’ 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 the 4 winning behaviors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what makes people think we are doing well or badly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behaviors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 reflection around the topic of culture change</a:t>
            </a:r>
          </a:p>
          <a:p>
            <a:pPr rtl="0" eaLnBrk="1" fontAlgn="b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participants that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 / transformation is not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but a journey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i="0" u="none" strike="noStrike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D19CB-36C3-8247-9775-4611FE8E0E9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6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sng" strike="noStrike" kern="1200" cap="none" spc="0" normalizeH="0" baseline="0" noProof="0" dirty="0">
                <a:ln>
                  <a:noFill/>
                </a:ln>
                <a:solidFill>
                  <a:srgbClr val="EB6C05"/>
                </a:solidFill>
                <a:effectLst/>
                <a:uLnTx/>
                <a:uFillTx/>
                <a:latin typeface="ITC_ Avant_ Garde" panose="0202E200000000000000" pitchFamily="18" charset="0"/>
                <a:ea typeface="+mn-ea"/>
                <a:cs typeface="+mn-cs"/>
              </a:rPr>
              <a:t>Instructions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B6C05"/>
                </a:solidFill>
                <a:effectLst/>
                <a:uLnTx/>
                <a:uFillTx/>
                <a:latin typeface="ITC_ Avant_ Garde" panose="0202E200000000000000" pitchFamily="18" charset="0"/>
                <a:ea typeface="+mn-ea"/>
                <a:cs typeface="+mn-cs"/>
              </a:rPr>
              <a:t>Each person share 1 experience over the past 3 months on which to apply the questions and share how different the outcome would have been</a:t>
            </a:r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EB6C05"/>
              </a:solidFill>
              <a:effectLst/>
              <a:uLnTx/>
              <a:uFillTx/>
              <a:latin typeface="ITC_ Avant_ Garde" panose="0202E200000000000000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D19CB-36C3-8247-9775-4611FE8E0E9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98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D19CB-36C3-8247-9775-4611FE8E0E9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080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D19CB-36C3-8247-9775-4611FE8E0E9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03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6470DD-BAF4-834F-9C28-B643A7E3EB25}"/>
              </a:ext>
            </a:extLst>
          </p:cNvPr>
          <p:cNvSpPr/>
          <p:nvPr userDrawn="1"/>
        </p:nvSpPr>
        <p:spPr>
          <a:xfrm>
            <a:off x="0" y="6195223"/>
            <a:ext cx="12192000" cy="66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1080D-F4D3-A046-84E7-ECB714FC317E}"/>
              </a:ext>
            </a:extLst>
          </p:cNvPr>
          <p:cNvSpPr txBox="1"/>
          <p:nvPr userDrawn="1"/>
        </p:nvSpPr>
        <p:spPr>
          <a:xfrm>
            <a:off x="649513" y="6195223"/>
            <a:ext cx="3453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i="1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Confidential Information – do not redistribute.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03873-DE30-4D4F-AFD3-5EC4B94BF068}"/>
              </a:ext>
            </a:extLst>
          </p:cNvPr>
          <p:cNvSpPr/>
          <p:nvPr userDrawn="1"/>
        </p:nvSpPr>
        <p:spPr>
          <a:xfrm>
            <a:off x="924418" y="767286"/>
            <a:ext cx="10343165" cy="532342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ontserrat Light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55809-087C-7A44-B36F-859EBA7841C1}"/>
              </a:ext>
            </a:extLst>
          </p:cNvPr>
          <p:cNvSpPr/>
          <p:nvPr userDrawn="1"/>
        </p:nvSpPr>
        <p:spPr>
          <a:xfrm>
            <a:off x="1145983" y="970182"/>
            <a:ext cx="9906330" cy="4917635"/>
          </a:xfrm>
          <a:prstGeom prst="rect">
            <a:avLst/>
          </a:prstGeom>
          <a:noFill/>
          <a:ln>
            <a:solidFill>
              <a:srgbClr val="CCD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ontserrat Ligh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BEC0F-1957-8640-9254-A1E64E8208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044" y="5313381"/>
            <a:ext cx="1265581" cy="4652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D63811A-AD25-1D43-9A13-7E0B6AE3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513" y="1989162"/>
            <a:ext cx="5068957" cy="1958009"/>
          </a:xfrm>
        </p:spPr>
        <p:txBody>
          <a:bodyPr>
            <a:noAutofit/>
          </a:bodyPr>
          <a:lstStyle>
            <a:lvl1pPr algn="ctr">
              <a:defRPr sz="48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CBA349D-8630-9041-BFB3-BC0425885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6703" y="4160008"/>
            <a:ext cx="2868576" cy="366712"/>
          </a:xfrm>
        </p:spPr>
        <p:txBody>
          <a:bodyPr anchor="ctr"/>
          <a:lstStyle>
            <a:lvl1pPr marL="0" indent="0">
              <a:buNone/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011666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076720" cy="6858000"/>
          </a:xfrm>
          <a:solidFill>
            <a:srgbClr val="F3F3F5"/>
          </a:solidFill>
        </p:spPr>
        <p:txBody>
          <a:bodyPr rtlCol="0">
            <a:normAutofit/>
          </a:bodyPr>
          <a:lstStyle>
            <a:lvl1pPr>
              <a:defRPr sz="126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033362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57264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0550" y="0"/>
            <a:ext cx="8975452" cy="1080000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0661A8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BA4796-D55E-4DDF-AA7F-13511ED7CCD9}"/>
              </a:ext>
            </a:extLst>
          </p:cNvPr>
          <p:cNvGrpSpPr/>
          <p:nvPr userDrawn="1"/>
        </p:nvGrpSpPr>
        <p:grpSpPr>
          <a:xfrm>
            <a:off x="0" y="1124"/>
            <a:ext cx="2766794" cy="1413220"/>
            <a:chOff x="0" y="1249"/>
            <a:chExt cx="2766794" cy="1570572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A3C74EE-C016-459E-8C1B-82565BBEE7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"/>
            <a:stretch/>
          </p:blipFill>
          <p:spPr>
            <a:xfrm>
              <a:off x="0" y="1249"/>
              <a:ext cx="2766794" cy="1570572"/>
            </a:xfrm>
            <a:prstGeom prst="rect">
              <a:avLst/>
            </a:prstGeom>
            <a:effectLst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5F5C66E-F996-400D-802E-E9B4A3F1A7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9482" y="127701"/>
              <a:ext cx="2361586" cy="1093826"/>
            </a:xfrm>
            <a:prstGeom prst="rect">
              <a:avLst/>
            </a:prstGeom>
            <a:effectLst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8B889D-F48C-43D8-917A-8EDD6EEAB437}"/>
                </a:ext>
              </a:extLst>
            </p:cNvPr>
            <p:cNvSpPr/>
            <p:nvPr userDrawn="1"/>
          </p:nvSpPr>
          <p:spPr>
            <a:xfrm>
              <a:off x="1259954" y="794643"/>
              <a:ext cx="239514" cy="409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2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2A5BD61-F780-594D-AEE4-EBD45CC992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470" y="6342145"/>
            <a:ext cx="1066798" cy="3922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8DE717-693E-C14D-8DA6-AC6E73AE4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2580" y="6446086"/>
            <a:ext cx="1173706" cy="3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0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horloge, arrêt, rue, trafic&#10;&#10;Description générée automatiquement">
            <a:extLst>
              <a:ext uri="{FF2B5EF4-FFF2-40B4-BE49-F238E27FC236}">
                <a16:creationId xmlns:a16="http://schemas.microsoft.com/office/drawing/2014/main" id="{7D586148-6AC7-4598-A43B-843C10C6B7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E34138-11BF-45B3-97DE-55D2C1F5F1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DF00D33-E383-44CA-A620-CA37EA82C7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pic>
        <p:nvPicPr>
          <p:cNvPr id="18" name="Image 17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ED4632FB-63B0-40B6-9840-70E03C07430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pic>
        <p:nvPicPr>
          <p:cNvPr id="20" name="Image 19" descr="Une image contenant portable, ordinateur, signe, table&#10;&#10;Description générée automatiquement">
            <a:extLst>
              <a:ext uri="{FF2B5EF4-FFF2-40B4-BE49-F238E27FC236}">
                <a16:creationId xmlns:a16="http://schemas.microsoft.com/office/drawing/2014/main" id="{00B7FE14-B650-4724-B1F7-7E680A0B45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F86629C5-DB3F-47C5-A1D5-BBCC2FF10335}"/>
              </a:ext>
            </a:extLst>
          </p:cNvPr>
          <p:cNvGrpSpPr/>
          <p:nvPr userDrawn="1"/>
        </p:nvGrpSpPr>
        <p:grpSpPr>
          <a:xfrm>
            <a:off x="9576199" y="5868451"/>
            <a:ext cx="1978819" cy="458179"/>
            <a:chOff x="9772650" y="5983605"/>
            <a:chExt cx="1936227" cy="448317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8BD1D635-4A4A-4E29-99CA-5C96A14A7F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72650" y="6049673"/>
              <a:ext cx="1425893" cy="331126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3668676A-9C39-48D0-8DE1-313575BB6F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58823" y="5983605"/>
              <a:ext cx="450054" cy="448317"/>
            </a:xfrm>
            <a:prstGeom prst="rect">
              <a:avLst/>
            </a:prstGeom>
          </p:spPr>
        </p:pic>
      </p:grpSp>
      <p:pic>
        <p:nvPicPr>
          <p:cNvPr id="28" name="Image 27" descr="Une image contenant signe&#10;&#10;Description générée automatiquement">
            <a:extLst>
              <a:ext uri="{FF2B5EF4-FFF2-40B4-BE49-F238E27FC236}">
                <a16:creationId xmlns:a16="http://schemas.microsoft.com/office/drawing/2014/main" id="{174F6B6F-24BD-4AD3-BCC3-D20E5997C48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" y="0"/>
            <a:ext cx="12191998" cy="685800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 userDrawn="1">
            <p:ph type="ctrTitle"/>
          </p:nvPr>
        </p:nvSpPr>
        <p:spPr>
          <a:xfrm>
            <a:off x="1236956" y="279157"/>
            <a:ext cx="7891676" cy="1306286"/>
          </a:xfrm>
        </p:spPr>
        <p:txBody>
          <a:bodyPr lIns="0" tIns="0" bIns="72000" anchor="b"/>
          <a:lstStyle>
            <a:lvl1pPr algn="l">
              <a:lnSpc>
                <a:spcPct val="80000"/>
              </a:lnSpc>
              <a:defRPr sz="3959" cap="all" baseline="0">
                <a:solidFill>
                  <a:srgbClr val="0661A8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 userDrawn="1">
            <p:ph type="subTitle" idx="1"/>
          </p:nvPr>
        </p:nvSpPr>
        <p:spPr>
          <a:xfrm>
            <a:off x="1236958" y="1864599"/>
            <a:ext cx="5376319" cy="90000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11389" indent="0" algn="ctr">
              <a:buNone/>
              <a:defRPr sz="1800"/>
            </a:lvl2pPr>
            <a:lvl3pPr marL="822777" indent="0" algn="ctr">
              <a:buNone/>
              <a:defRPr sz="1620"/>
            </a:lvl3pPr>
            <a:lvl4pPr marL="1234166" indent="0" algn="ctr">
              <a:buNone/>
              <a:defRPr sz="1440"/>
            </a:lvl4pPr>
            <a:lvl5pPr marL="1645554" indent="0" algn="ctr">
              <a:buNone/>
              <a:defRPr sz="1440"/>
            </a:lvl5pPr>
            <a:lvl6pPr marL="2056943" indent="0" algn="ctr">
              <a:buNone/>
              <a:defRPr sz="1440"/>
            </a:lvl6pPr>
            <a:lvl7pPr marL="2468331" indent="0" algn="ctr">
              <a:buNone/>
              <a:defRPr sz="1440"/>
            </a:lvl7pPr>
            <a:lvl8pPr marL="2879720" indent="0" algn="ctr">
              <a:buNone/>
              <a:defRPr sz="1440"/>
            </a:lvl8pPr>
            <a:lvl9pPr marL="3291108" indent="0" algn="ctr">
              <a:buNone/>
              <a:defRPr sz="144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BDC2A20-EA81-4F9B-BB28-3B3B25D5DC4B}"/>
              </a:ext>
            </a:extLst>
          </p:cNvPr>
          <p:cNvSpPr/>
          <p:nvPr userDrawn="1"/>
        </p:nvSpPr>
        <p:spPr>
          <a:xfrm>
            <a:off x="9317536" y="-33372"/>
            <a:ext cx="2069080" cy="1888870"/>
          </a:xfrm>
          <a:custGeom>
            <a:avLst/>
            <a:gdLst>
              <a:gd name="connsiteX0" fmla="*/ 60070 w 2069080"/>
              <a:gd name="connsiteY0" fmla="*/ 1888870 h 1888870"/>
              <a:gd name="connsiteX1" fmla="*/ 206908 w 2069080"/>
              <a:gd name="connsiteY1" fmla="*/ 1888870 h 1888870"/>
              <a:gd name="connsiteX2" fmla="*/ 2069080 w 2069080"/>
              <a:gd name="connsiteY2" fmla="*/ 0 h 1888870"/>
              <a:gd name="connsiteX3" fmla="*/ 0 w 2069080"/>
              <a:gd name="connsiteY3" fmla="*/ 0 h 1888870"/>
              <a:gd name="connsiteX4" fmla="*/ 60070 w 2069080"/>
              <a:gd name="connsiteY4" fmla="*/ 1888870 h 188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9080" h="1888870">
                <a:moveTo>
                  <a:pt x="60070" y="1888870"/>
                </a:moveTo>
                <a:lnTo>
                  <a:pt x="206908" y="1888870"/>
                </a:lnTo>
                <a:lnTo>
                  <a:pt x="2069080" y="0"/>
                </a:lnTo>
                <a:lnTo>
                  <a:pt x="0" y="0"/>
                </a:lnTo>
                <a:lnTo>
                  <a:pt x="60070" y="18888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20"/>
          </a:p>
        </p:txBody>
      </p:sp>
    </p:spTree>
    <p:extLst>
      <p:ext uri="{BB962C8B-B14F-4D97-AF65-F5344CB8AC3E}">
        <p14:creationId xmlns:p14="http://schemas.microsoft.com/office/powerpoint/2010/main" val="224204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6470DD-BAF4-834F-9C28-B643A7E3EB25}"/>
              </a:ext>
            </a:extLst>
          </p:cNvPr>
          <p:cNvSpPr/>
          <p:nvPr userDrawn="1"/>
        </p:nvSpPr>
        <p:spPr>
          <a:xfrm>
            <a:off x="0" y="6195223"/>
            <a:ext cx="12192000" cy="66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1080D-F4D3-A046-84E7-ECB714FC317E}"/>
              </a:ext>
            </a:extLst>
          </p:cNvPr>
          <p:cNvSpPr txBox="1"/>
          <p:nvPr userDrawn="1"/>
        </p:nvSpPr>
        <p:spPr>
          <a:xfrm>
            <a:off x="649513" y="6195223"/>
            <a:ext cx="3453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i="1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Confidential Information – do not redistribute.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03873-DE30-4D4F-AFD3-5EC4B94BF068}"/>
              </a:ext>
            </a:extLst>
          </p:cNvPr>
          <p:cNvSpPr/>
          <p:nvPr userDrawn="1"/>
        </p:nvSpPr>
        <p:spPr>
          <a:xfrm>
            <a:off x="924418" y="767286"/>
            <a:ext cx="10343165" cy="532342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ontserrat Light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55809-087C-7A44-B36F-859EBA7841C1}"/>
              </a:ext>
            </a:extLst>
          </p:cNvPr>
          <p:cNvSpPr/>
          <p:nvPr userDrawn="1"/>
        </p:nvSpPr>
        <p:spPr>
          <a:xfrm>
            <a:off x="1145983" y="970182"/>
            <a:ext cx="9906330" cy="4917635"/>
          </a:xfrm>
          <a:prstGeom prst="rect">
            <a:avLst/>
          </a:prstGeom>
          <a:noFill/>
          <a:ln>
            <a:solidFill>
              <a:srgbClr val="CCD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ontserrat Ligh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BEC0F-1957-8640-9254-A1E64E8208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044" y="5313381"/>
            <a:ext cx="1265581" cy="4652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D63811A-AD25-1D43-9A13-7E0B6AE3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513" y="1989162"/>
            <a:ext cx="5068957" cy="1958009"/>
          </a:xfrm>
        </p:spPr>
        <p:txBody>
          <a:bodyPr>
            <a:noAutofit/>
          </a:bodyPr>
          <a:lstStyle>
            <a:lvl1pPr algn="ctr">
              <a:defRPr sz="48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CBA349D-8630-9041-BFB3-BC0425885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6703" y="4160008"/>
            <a:ext cx="2868576" cy="366712"/>
          </a:xfrm>
        </p:spPr>
        <p:txBody>
          <a:bodyPr anchor="ctr"/>
          <a:lstStyle>
            <a:lvl1pPr marL="0" indent="0">
              <a:buNone/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85563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C868-391A-394C-B232-69642BE564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582BA-0ECE-2B46-BC9C-96F65DBD1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3515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8C8C-7CE8-6247-896A-923C2C63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E200-1C10-5F40-8EC6-B53DB1F71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5518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5D14-4401-6B41-97C3-45961454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4" y="322518"/>
            <a:ext cx="10515600" cy="7083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595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377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E947-BB96-774E-8BE8-B9E3AFA2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ADFC-8C4C-D14F-AF26-6C1367AA2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94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C868-391A-394C-B232-69642BE564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582BA-0ECE-2B46-BC9C-96F65DBD1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48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8BEB-C572-6A41-B6CF-0793F21B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FAD65-6A79-9D49-847C-30BBB6302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D8743-8638-5D43-B898-E1F9CC82F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9372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AB22-E9F1-0D4C-918A-268AD6F8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57046-7F60-1743-AE1C-C227365D6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724EC-76D6-0343-9C7F-1D7392B26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D2D0-F92F-7B49-B45A-67E81231C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265CC-D6AC-344B-B9F2-15107B086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234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6470DD-BAF4-834F-9C28-B643A7E3EB25}"/>
              </a:ext>
            </a:extLst>
          </p:cNvPr>
          <p:cNvSpPr/>
          <p:nvPr userDrawn="1"/>
        </p:nvSpPr>
        <p:spPr>
          <a:xfrm>
            <a:off x="0" y="6195223"/>
            <a:ext cx="12192000" cy="66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355045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076720" cy="6858000"/>
          </a:xfrm>
          <a:solidFill>
            <a:srgbClr val="F3F3F5"/>
          </a:solidFill>
        </p:spPr>
        <p:txBody>
          <a:bodyPr rtlCol="0">
            <a:normAutofit/>
          </a:bodyPr>
          <a:lstStyle>
            <a:lvl1pPr>
              <a:defRPr sz="126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387044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8367" y="360012"/>
            <a:ext cx="11226800" cy="52664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Text slide - 1 column, 28 </a:t>
            </a:r>
            <a:r>
              <a:rPr lang="en-US" noProof="0" err="1"/>
              <a:t>pts</a:t>
            </a:r>
            <a:endParaRPr lang="en-US" noProof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8366" y="1777407"/>
            <a:ext cx="11226801" cy="4483693"/>
          </a:xfrm>
        </p:spPr>
        <p:txBody>
          <a:bodyPr/>
          <a:lstStyle>
            <a:lvl1pPr>
              <a:defRPr baseline="0"/>
            </a:lvl1pPr>
            <a:lvl3pPr marL="537620" indent="-177796">
              <a:buFont typeface="Arial" charset="0"/>
              <a:buChar char="•"/>
              <a:tabLst/>
              <a:defRPr/>
            </a:lvl3pPr>
          </a:lstStyle>
          <a:p>
            <a:pPr lvl="0"/>
            <a:r>
              <a:rPr lang="en-US" noProof="0"/>
              <a:t>Text 1st level, 18 </a:t>
            </a:r>
            <a:r>
              <a:rPr lang="en-US" noProof="0" err="1"/>
              <a:t>pts</a:t>
            </a:r>
            <a:endParaRPr lang="en-US" noProof="0"/>
          </a:p>
          <a:p>
            <a:pPr lvl="1"/>
            <a:r>
              <a:rPr lang="en-US" noProof="0"/>
              <a:t>Text 2nd level, 16 </a:t>
            </a:r>
            <a:r>
              <a:rPr lang="en-US" noProof="0" err="1"/>
              <a:t>pts</a:t>
            </a:r>
            <a:endParaRPr lang="en-US" noProof="0"/>
          </a:p>
          <a:p>
            <a:pPr lvl="2"/>
            <a:r>
              <a:rPr lang="en-US" noProof="0"/>
              <a:t>Text 3rd level, 14 </a:t>
            </a:r>
            <a:r>
              <a:rPr lang="en-US" noProof="0" err="1"/>
              <a:t>pts</a:t>
            </a:r>
            <a:endParaRPr lang="en-US" noProof="0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DATE</a:t>
            </a:r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8366" y="950401"/>
            <a:ext cx="11226801" cy="465508"/>
          </a:xfrm>
        </p:spPr>
        <p:txBody>
          <a:bodyPr/>
          <a:lstStyle>
            <a:lvl1pPr marL="0" indent="0">
              <a:buNone/>
              <a:defRPr sz="2933" b="0" baseline="0">
                <a:solidFill>
                  <a:schemeClr val="tx1"/>
                </a:solidFill>
              </a:defRPr>
            </a:lvl1pPr>
            <a:lvl2pPr marL="355591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/>
              <a:t>Subtitle, 22 </a:t>
            </a:r>
            <a:r>
              <a:rPr lang="en-US" noProof="0" err="1"/>
              <a:t>pts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6796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0">
          <p15:clr>
            <a:srgbClr val="FBAE40"/>
          </p15:clr>
        </p15:guide>
        <p15:guide id="2" orient="horz" pos="309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8367" y="360012"/>
            <a:ext cx="11226800" cy="52664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 - 1 column, 28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8366" y="1777407"/>
            <a:ext cx="11226801" cy="4483693"/>
          </a:xfrm>
        </p:spPr>
        <p:txBody>
          <a:bodyPr/>
          <a:lstStyle>
            <a:lvl1pPr>
              <a:defRPr baseline="0"/>
            </a:lvl1pPr>
            <a:lvl3pPr marL="537620" indent="-177796">
              <a:buFont typeface="Arial" charset="0"/>
              <a:buChar char="•"/>
              <a:tabLst/>
              <a:defRPr/>
            </a:lvl3pPr>
          </a:lstStyle>
          <a:p>
            <a:pPr lvl="0"/>
            <a:r>
              <a:rPr lang="en-US" noProof="0" dirty="0"/>
              <a:t>Text 1st level, 18 </a:t>
            </a:r>
            <a:r>
              <a:rPr lang="en-US" noProof="0" dirty="0" err="1"/>
              <a:t>pts</a:t>
            </a:r>
            <a:endParaRPr lang="en-US" noProof="0" dirty="0"/>
          </a:p>
          <a:p>
            <a:pPr lvl="1"/>
            <a:r>
              <a:rPr lang="en-US" noProof="0" dirty="0"/>
              <a:t>Text 2nd level, 16 </a:t>
            </a:r>
            <a:r>
              <a:rPr lang="en-US" noProof="0" dirty="0" err="1"/>
              <a:t>pts</a:t>
            </a:r>
            <a:endParaRPr lang="en-US" noProof="0" dirty="0"/>
          </a:p>
          <a:p>
            <a:pPr lvl="2"/>
            <a:r>
              <a:rPr lang="en-US" noProof="0" dirty="0"/>
              <a:t>Text 3rd level, 14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DATE</a:t>
            </a:r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2811816" y="6441567"/>
            <a:ext cx="7708403" cy="16414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8366" y="950401"/>
            <a:ext cx="11226801" cy="465508"/>
          </a:xfrm>
        </p:spPr>
        <p:txBody>
          <a:bodyPr/>
          <a:lstStyle>
            <a:lvl1pPr marL="0" indent="0">
              <a:buNone/>
              <a:defRPr sz="2933" b="0" baseline="0">
                <a:solidFill>
                  <a:schemeClr val="tx1"/>
                </a:solidFill>
              </a:defRPr>
            </a:lvl1pPr>
            <a:lvl2pPr marL="355591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/>
              <a:t>Subtitle, 22 </a:t>
            </a:r>
            <a:r>
              <a:rPr lang="en-US" noProof="0" dirty="0" err="1"/>
              <a:t>pts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2655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0">
          <p15:clr>
            <a:srgbClr val="FBAE40"/>
          </p15:clr>
        </p15:guide>
        <p15:guide id="2" orient="horz" pos="30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3796937" y="6052567"/>
            <a:ext cx="8030996" cy="451405"/>
          </a:xfrm>
        </p:spPr>
        <p:txBody>
          <a:bodyPr wrap="square">
            <a:spAutoFit/>
          </a:bodyPr>
          <a:lstStyle>
            <a:lvl1pPr marL="0" indent="0" algn="r">
              <a:buNone/>
              <a:defRPr sz="3200" b="0"/>
            </a:lvl1pPr>
          </a:lstStyle>
          <a:p>
            <a:pPr lvl="0"/>
            <a:r>
              <a:rPr lang="en-US" noProof="0" dirty="0"/>
              <a:t>Subtitle, 24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8" name="Espace réservé pour une image 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174400"/>
          </a:xfrm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96938" y="5413056"/>
            <a:ext cx="8025733" cy="601875"/>
          </a:xfrm>
        </p:spPr>
        <p:txBody>
          <a:bodyPr anchor="b"/>
          <a:lstStyle>
            <a:lvl1pPr algn="r"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Presentation title, 32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572424" y="5505577"/>
            <a:ext cx="0" cy="1003200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0439"/>
            <a:ext cx="3222883" cy="124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86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36">
          <p15:clr>
            <a:srgbClr val="FBAE40"/>
          </p15:clr>
        </p15:guide>
        <p15:guide id="2" orient="horz" pos="3072">
          <p15:clr>
            <a:srgbClr val="FBAE40"/>
          </p15:clr>
        </p15:guide>
        <p15:guide id="3" pos="5588">
          <p15:clr>
            <a:srgbClr val="FBAE40"/>
          </p15:clr>
        </p15:guide>
        <p15:guide id="4" pos="185">
          <p15:clr>
            <a:srgbClr val="FBAE40"/>
          </p15:clr>
        </p15:guide>
        <p15:guide id="5" pos="1444">
          <p15:clr>
            <a:srgbClr val="FBAE40"/>
          </p15:clr>
        </p15:guide>
        <p15:guide id="6" orient="horz" pos="2978">
          <p15:clr>
            <a:srgbClr val="FBAE40"/>
          </p15:clr>
        </p15:guide>
        <p15:guide id="7" orient="horz" pos="24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5174400"/>
          </a:xfrm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839571" y="5413056"/>
            <a:ext cx="7983100" cy="601875"/>
          </a:xfrm>
        </p:spPr>
        <p:txBody>
          <a:bodyPr anchor="b"/>
          <a:lstStyle>
            <a:lvl1pPr algn="r">
              <a:defRPr sz="4267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Chapter title, 32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8668" y="6057601"/>
            <a:ext cx="7979264" cy="365279"/>
          </a:xfrm>
        </p:spPr>
        <p:txBody>
          <a:bodyPr/>
          <a:lstStyle>
            <a:lvl1pPr marL="0" indent="0" algn="r">
              <a:buNone/>
              <a:defRPr sz="3200" b="0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Chapter subtitle, 24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3572424" y="5505577"/>
            <a:ext cx="0" cy="1003200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0439"/>
            <a:ext cx="3222883" cy="124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127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Fond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8366" y="1656139"/>
            <a:ext cx="11226801" cy="4604961"/>
          </a:xfrm>
          <a:prstGeom prst="rect">
            <a:avLst/>
          </a:prstGeom>
          <a:solidFill>
            <a:srgbClr val="ED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1" y="360012"/>
            <a:ext cx="11225167" cy="52664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title, 28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73400" y="1820334"/>
            <a:ext cx="10781409" cy="4166193"/>
          </a:xfrm>
        </p:spPr>
        <p:txBody>
          <a:bodyPr/>
          <a:lstStyle>
            <a:lvl1pPr>
              <a:defRPr baseline="0"/>
            </a:lvl1pPr>
            <a:lvl2pPr marL="361942" indent="-182029">
              <a:tabLst/>
              <a:defRPr/>
            </a:lvl2pPr>
            <a:lvl3pPr marL="514338" indent="-175680">
              <a:buFont typeface="Arial" charset="0"/>
              <a:buChar char="•"/>
              <a:tabLst/>
              <a:defRPr/>
            </a:lvl3pPr>
          </a:lstStyle>
          <a:p>
            <a:pPr lvl="0"/>
            <a:r>
              <a:rPr lang="en-US" noProof="0" dirty="0"/>
              <a:t>Text 1st level, 18 </a:t>
            </a:r>
            <a:r>
              <a:rPr lang="en-US" noProof="0" dirty="0" err="1"/>
              <a:t>pts</a:t>
            </a:r>
            <a:endParaRPr lang="en-US" noProof="0" dirty="0"/>
          </a:p>
          <a:p>
            <a:pPr lvl="1"/>
            <a:r>
              <a:rPr lang="en-US" noProof="0" dirty="0"/>
              <a:t>Text 2nd level, 16 </a:t>
            </a:r>
            <a:r>
              <a:rPr lang="en-US" noProof="0" dirty="0" err="1"/>
              <a:t>pts</a:t>
            </a:r>
            <a:endParaRPr lang="en-US" noProof="0" dirty="0"/>
          </a:p>
          <a:p>
            <a:pPr lvl="2"/>
            <a:r>
              <a:rPr lang="en-US" noProof="0" dirty="0"/>
              <a:t>Text 3rd level, 14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fr-FR" dirty="0"/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2811816" y="6441567"/>
            <a:ext cx="7708403" cy="164148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0001" y="950401"/>
            <a:ext cx="11225167" cy="465508"/>
          </a:xfrm>
        </p:spPr>
        <p:txBody>
          <a:bodyPr/>
          <a:lstStyle>
            <a:lvl1pPr marL="0" indent="0">
              <a:buNone/>
              <a:defRPr sz="2933" b="0" baseline="0">
                <a:solidFill>
                  <a:schemeClr val="tx1"/>
                </a:solidFill>
              </a:defRPr>
            </a:lvl1pPr>
            <a:lvl2pPr marL="355591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/>
              <a:t>Subtitle, 22 </a:t>
            </a:r>
            <a:r>
              <a:rPr lang="en-US" noProof="0" dirty="0" err="1"/>
              <a:t>pts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7351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980">
          <p15:clr>
            <a:srgbClr val="FBAE40"/>
          </p15:clr>
        </p15:guide>
        <p15:guide id="7" pos="3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1" y="360012"/>
            <a:ext cx="11225167" cy="52664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 - 1 picture, 28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8366" y="1777407"/>
            <a:ext cx="5252604" cy="4483693"/>
          </a:xfrm>
        </p:spPr>
        <p:txBody>
          <a:bodyPr/>
          <a:lstStyle>
            <a:lvl1pPr>
              <a:defRPr baseline="0"/>
            </a:lvl1pPr>
            <a:lvl3pPr marL="537620" indent="-177796">
              <a:buFont typeface="Arial" charset="0"/>
              <a:buChar char="•"/>
              <a:tabLst/>
              <a:defRPr/>
            </a:lvl3pPr>
          </a:lstStyle>
          <a:p>
            <a:pPr lvl="0"/>
            <a:r>
              <a:rPr lang="en-US" noProof="0" dirty="0"/>
              <a:t>Text 1st level, 18 </a:t>
            </a:r>
            <a:r>
              <a:rPr lang="en-US" noProof="0" dirty="0" err="1"/>
              <a:t>pts</a:t>
            </a:r>
            <a:endParaRPr lang="en-US" noProof="0" dirty="0"/>
          </a:p>
          <a:p>
            <a:pPr lvl="1"/>
            <a:r>
              <a:rPr lang="en-US" noProof="0" dirty="0"/>
              <a:t>Text 2nd level, 16 </a:t>
            </a:r>
            <a:r>
              <a:rPr lang="en-US" noProof="0" dirty="0" err="1"/>
              <a:t>pts</a:t>
            </a:r>
            <a:endParaRPr lang="en-US" noProof="0" dirty="0"/>
          </a:p>
          <a:p>
            <a:pPr lvl="2"/>
            <a:r>
              <a:rPr lang="en-US" noProof="0" dirty="0"/>
              <a:t>Text 3rd level, 14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fr-FR" dirty="0"/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2811816" y="6441567"/>
            <a:ext cx="7708403" cy="164148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0001" y="950401"/>
            <a:ext cx="11225167" cy="465508"/>
          </a:xfrm>
        </p:spPr>
        <p:txBody>
          <a:bodyPr/>
          <a:lstStyle>
            <a:lvl1pPr marL="0" indent="0">
              <a:buNone/>
              <a:defRPr sz="2933" b="0" baseline="0">
                <a:solidFill>
                  <a:schemeClr val="tx1"/>
                </a:solidFill>
              </a:defRPr>
            </a:lvl1pPr>
            <a:lvl2pPr marL="355591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/>
              <a:t>Subtitle, 22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7" name="Espace réservé pour une image  6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1" y="1316568"/>
            <a:ext cx="5609167" cy="4944533"/>
          </a:xfrm>
        </p:spPr>
        <p:txBody>
          <a:bodyPr/>
          <a:lstStyle/>
          <a:p>
            <a:r>
              <a:rPr lang="en-US" noProof="0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13094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8C8C-7CE8-6247-896A-923C2C63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E200-1C10-5F40-8EC6-B53DB1F71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82160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174400"/>
          </a:xfrm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0" y="2874101"/>
            <a:ext cx="12192000" cy="1391835"/>
          </a:xfrm>
        </p:spPr>
        <p:txBody>
          <a:bodyPr anchor="b"/>
          <a:lstStyle>
            <a:lvl1pPr algn="ctr">
              <a:defRPr sz="9866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THANK </a:t>
            </a:r>
            <a:r>
              <a:rPr lang="fr-FR" dirty="0" err="1"/>
              <a:t>you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0439"/>
            <a:ext cx="3222883" cy="124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030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0550" y="0"/>
            <a:ext cx="8975452" cy="1080000"/>
          </a:xfrm>
        </p:spPr>
        <p:txBody>
          <a:bodyPr/>
          <a:lstStyle>
            <a:lvl1pPr algn="l">
              <a:defRPr sz="3600">
                <a:solidFill>
                  <a:srgbClr val="0661A8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BA4796-D55E-4DDF-AA7F-13511ED7CCD9}"/>
              </a:ext>
            </a:extLst>
          </p:cNvPr>
          <p:cNvGrpSpPr/>
          <p:nvPr userDrawn="1"/>
        </p:nvGrpSpPr>
        <p:grpSpPr>
          <a:xfrm>
            <a:off x="0" y="1124"/>
            <a:ext cx="2766794" cy="1413220"/>
            <a:chOff x="0" y="1249"/>
            <a:chExt cx="2766794" cy="1570572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A3C74EE-C016-459E-8C1B-82565BBEE7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"/>
            <a:stretch/>
          </p:blipFill>
          <p:spPr>
            <a:xfrm>
              <a:off x="0" y="1249"/>
              <a:ext cx="2766794" cy="1570572"/>
            </a:xfrm>
            <a:prstGeom prst="rect">
              <a:avLst/>
            </a:prstGeom>
            <a:effectLst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5F5C66E-F996-400D-802E-E9B4A3F1A7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9482" y="127701"/>
              <a:ext cx="2361586" cy="1093826"/>
            </a:xfrm>
            <a:prstGeom prst="rect">
              <a:avLst/>
            </a:prstGeom>
            <a:effectLst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8B889D-F48C-43D8-917A-8EDD6EEAB437}"/>
                </a:ext>
              </a:extLst>
            </p:cNvPr>
            <p:cNvSpPr/>
            <p:nvPr userDrawn="1"/>
          </p:nvSpPr>
          <p:spPr>
            <a:xfrm>
              <a:off x="1259954" y="794643"/>
              <a:ext cx="239514" cy="409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2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64CE2AD-4F0C-4110-A73A-25865D41DC4C}"/>
              </a:ext>
            </a:extLst>
          </p:cNvPr>
          <p:cNvGrpSpPr/>
          <p:nvPr userDrawn="1"/>
        </p:nvGrpSpPr>
        <p:grpSpPr>
          <a:xfrm>
            <a:off x="10402679" y="6269920"/>
            <a:ext cx="1317893" cy="274575"/>
            <a:chOff x="9772650" y="5983605"/>
            <a:chExt cx="1936227" cy="44831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84BF992-ECC1-4325-9FF2-4ED86FE3C5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72650" y="6049673"/>
              <a:ext cx="1425893" cy="331126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EE09DDC-DDB5-4AEF-826E-1BDCE93B66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58823" y="5983605"/>
              <a:ext cx="450054" cy="44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807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6470DD-BAF4-834F-9C28-B643A7E3EB25}"/>
              </a:ext>
            </a:extLst>
          </p:cNvPr>
          <p:cNvSpPr/>
          <p:nvPr userDrawn="1"/>
        </p:nvSpPr>
        <p:spPr>
          <a:xfrm>
            <a:off x="0" y="6195223"/>
            <a:ext cx="12192000" cy="66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1080D-F4D3-A046-84E7-ECB714FC317E}"/>
              </a:ext>
            </a:extLst>
          </p:cNvPr>
          <p:cNvSpPr txBox="1"/>
          <p:nvPr userDrawn="1"/>
        </p:nvSpPr>
        <p:spPr>
          <a:xfrm>
            <a:off x="649513" y="6195223"/>
            <a:ext cx="3453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i="1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Confidential Information – do not redistribute.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03873-DE30-4D4F-AFD3-5EC4B94BF068}"/>
              </a:ext>
            </a:extLst>
          </p:cNvPr>
          <p:cNvSpPr/>
          <p:nvPr userDrawn="1"/>
        </p:nvSpPr>
        <p:spPr>
          <a:xfrm>
            <a:off x="924418" y="767286"/>
            <a:ext cx="10343165" cy="532342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ontserrat Light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55809-087C-7A44-B36F-859EBA7841C1}"/>
              </a:ext>
            </a:extLst>
          </p:cNvPr>
          <p:cNvSpPr/>
          <p:nvPr userDrawn="1"/>
        </p:nvSpPr>
        <p:spPr>
          <a:xfrm>
            <a:off x="1145983" y="970182"/>
            <a:ext cx="9906330" cy="4917635"/>
          </a:xfrm>
          <a:prstGeom prst="rect">
            <a:avLst/>
          </a:prstGeom>
          <a:noFill/>
          <a:ln>
            <a:solidFill>
              <a:srgbClr val="CCD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ontserrat Ligh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BEC0F-1957-8640-9254-A1E64E8208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044" y="5313381"/>
            <a:ext cx="1265581" cy="4652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D63811A-AD25-1D43-9A13-7E0B6AE3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513" y="1989162"/>
            <a:ext cx="5068957" cy="1958009"/>
          </a:xfrm>
        </p:spPr>
        <p:txBody>
          <a:bodyPr>
            <a:noAutofit/>
          </a:bodyPr>
          <a:lstStyle>
            <a:lvl1pPr algn="ctr">
              <a:defRPr sz="48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CBA349D-8630-9041-BFB3-BC0425885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6703" y="4160008"/>
            <a:ext cx="2868576" cy="366712"/>
          </a:xfrm>
        </p:spPr>
        <p:txBody>
          <a:bodyPr anchor="ctr"/>
          <a:lstStyle>
            <a:lvl1pPr marL="0" indent="0">
              <a:buNone/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57078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C868-391A-394C-B232-69642BE564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582BA-0ECE-2B46-BC9C-96F65DBD1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5885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8C8C-7CE8-6247-896A-923C2C63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E200-1C10-5F40-8EC6-B53DB1F71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742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5D14-4401-6B41-97C3-45961454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4" y="322518"/>
            <a:ext cx="10515600" cy="7083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653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13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E947-BB96-774E-8BE8-B9E3AFA2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ADFC-8C4C-D14F-AF26-6C1367AA2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7867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8BEB-C572-6A41-B6CF-0793F21B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FAD65-6A79-9D49-847C-30BBB6302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D8743-8638-5D43-B898-E1F9CC82F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86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AB22-E9F1-0D4C-918A-268AD6F8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57046-7F60-1743-AE1C-C227365D6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724EC-76D6-0343-9C7F-1D7392B26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D2D0-F92F-7B49-B45A-67E81231C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265CC-D6AC-344B-B9F2-15107B086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926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5D14-4401-6B41-97C3-45961454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4" y="322518"/>
            <a:ext cx="10515600" cy="7083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62251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6470DD-BAF4-834F-9C28-B643A7E3EB25}"/>
              </a:ext>
            </a:extLst>
          </p:cNvPr>
          <p:cNvSpPr/>
          <p:nvPr userDrawn="1"/>
        </p:nvSpPr>
        <p:spPr>
          <a:xfrm>
            <a:off x="0" y="6195223"/>
            <a:ext cx="12192000" cy="66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889479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076720" cy="6858000"/>
          </a:xfrm>
          <a:solidFill>
            <a:srgbClr val="F3F3F5"/>
          </a:solidFill>
        </p:spPr>
        <p:txBody>
          <a:bodyPr rtlCol="0">
            <a:normAutofit/>
          </a:bodyPr>
          <a:lstStyle>
            <a:lvl1pPr>
              <a:defRPr sz="126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63133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0550" y="0"/>
            <a:ext cx="8975452" cy="1080000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0661A8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BA4796-D55E-4DDF-AA7F-13511ED7CCD9}"/>
              </a:ext>
            </a:extLst>
          </p:cNvPr>
          <p:cNvGrpSpPr/>
          <p:nvPr userDrawn="1"/>
        </p:nvGrpSpPr>
        <p:grpSpPr>
          <a:xfrm>
            <a:off x="0" y="1124"/>
            <a:ext cx="2766794" cy="1413220"/>
            <a:chOff x="0" y="1249"/>
            <a:chExt cx="2766794" cy="1570572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A3C74EE-C016-459E-8C1B-82565BBEE7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"/>
            <a:stretch/>
          </p:blipFill>
          <p:spPr>
            <a:xfrm>
              <a:off x="0" y="1249"/>
              <a:ext cx="2766794" cy="1570572"/>
            </a:xfrm>
            <a:prstGeom prst="rect">
              <a:avLst/>
            </a:prstGeom>
            <a:effectLst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5F5C66E-F996-400D-802E-E9B4A3F1A7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9482" y="127701"/>
              <a:ext cx="2361586" cy="1093826"/>
            </a:xfrm>
            <a:prstGeom prst="rect">
              <a:avLst/>
            </a:prstGeom>
            <a:effectLst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8B889D-F48C-43D8-917A-8EDD6EEAB437}"/>
                </a:ext>
              </a:extLst>
            </p:cNvPr>
            <p:cNvSpPr/>
            <p:nvPr userDrawn="1"/>
          </p:nvSpPr>
          <p:spPr>
            <a:xfrm>
              <a:off x="1259954" y="794643"/>
              <a:ext cx="239514" cy="409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2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2A5BD61-F780-594D-AEE4-EBD45CC992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470" y="6342145"/>
            <a:ext cx="1066798" cy="3922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8DE717-693E-C14D-8DA6-AC6E73AE4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2580" y="6446086"/>
            <a:ext cx="1173706" cy="3803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E6AE5E-FB16-324D-9418-383D6234B46E}"/>
              </a:ext>
            </a:extLst>
          </p:cNvPr>
          <p:cNvSpPr/>
          <p:nvPr userDrawn="1"/>
        </p:nvSpPr>
        <p:spPr>
          <a:xfrm>
            <a:off x="5010275" y="6574203"/>
            <a:ext cx="217145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600">
                <a:ea typeface="Verdana" panose="020B0604030504040204" pitchFamily="34" charset="0"/>
                <a:cs typeface="Verdana" panose="020B0604030504040204" pitchFamily="34" charset="0"/>
              </a:rPr>
              <a:t>©Walking the Talk, Ltd, 2020 All rights reserved | WTT1</a:t>
            </a:r>
          </a:p>
        </p:txBody>
      </p:sp>
    </p:spTree>
    <p:extLst>
      <p:ext uri="{BB962C8B-B14F-4D97-AF65-F5344CB8AC3E}">
        <p14:creationId xmlns:p14="http://schemas.microsoft.com/office/powerpoint/2010/main" val="24311238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horloge, arrêt, rue, trafic&#10;&#10;Description générée automatiquement">
            <a:extLst>
              <a:ext uri="{FF2B5EF4-FFF2-40B4-BE49-F238E27FC236}">
                <a16:creationId xmlns:a16="http://schemas.microsoft.com/office/drawing/2014/main" id="{7D586148-6AC7-4598-A43B-843C10C6B7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E34138-11BF-45B3-97DE-55D2C1F5F1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DF00D33-E383-44CA-A620-CA37EA82C7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pic>
        <p:nvPicPr>
          <p:cNvPr id="18" name="Image 17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ED4632FB-63B0-40B6-9840-70E03C07430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pic>
        <p:nvPicPr>
          <p:cNvPr id="20" name="Image 19" descr="Une image contenant portable, ordinateur, signe, table&#10;&#10;Description générée automatiquement">
            <a:extLst>
              <a:ext uri="{FF2B5EF4-FFF2-40B4-BE49-F238E27FC236}">
                <a16:creationId xmlns:a16="http://schemas.microsoft.com/office/drawing/2014/main" id="{00B7FE14-B650-4724-B1F7-7E680A0B456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F86629C5-DB3F-47C5-A1D5-BBCC2FF10335}"/>
              </a:ext>
            </a:extLst>
          </p:cNvPr>
          <p:cNvGrpSpPr/>
          <p:nvPr userDrawn="1"/>
        </p:nvGrpSpPr>
        <p:grpSpPr>
          <a:xfrm>
            <a:off x="9576199" y="5868451"/>
            <a:ext cx="1978819" cy="458179"/>
            <a:chOff x="9772650" y="5983605"/>
            <a:chExt cx="1936227" cy="448317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8BD1D635-4A4A-4E29-99CA-5C96A14A7F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email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72650" y="6049673"/>
              <a:ext cx="1425893" cy="331126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3668676A-9C39-48D0-8DE1-313575BB6F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email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58823" y="5983605"/>
              <a:ext cx="450054" cy="448317"/>
            </a:xfrm>
            <a:prstGeom prst="rect">
              <a:avLst/>
            </a:prstGeom>
          </p:spPr>
        </p:pic>
      </p:grpSp>
      <p:pic>
        <p:nvPicPr>
          <p:cNvPr id="28" name="Image 27" descr="Une image contenant signe&#10;&#10;Description générée automatiquement">
            <a:extLst>
              <a:ext uri="{FF2B5EF4-FFF2-40B4-BE49-F238E27FC236}">
                <a16:creationId xmlns:a16="http://schemas.microsoft.com/office/drawing/2014/main" id="{174F6B6F-24BD-4AD3-BCC3-D20E5997C48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8" cy="685800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 userDrawn="1">
            <p:ph type="ctrTitle"/>
          </p:nvPr>
        </p:nvSpPr>
        <p:spPr>
          <a:xfrm>
            <a:off x="1236956" y="279157"/>
            <a:ext cx="7891676" cy="1306286"/>
          </a:xfrm>
        </p:spPr>
        <p:txBody>
          <a:bodyPr lIns="0" tIns="0" bIns="72000" anchor="b"/>
          <a:lstStyle>
            <a:lvl1pPr algn="l">
              <a:lnSpc>
                <a:spcPct val="80000"/>
              </a:lnSpc>
              <a:defRPr sz="3959" cap="all" baseline="0">
                <a:solidFill>
                  <a:srgbClr val="0661A8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 userDrawn="1">
            <p:ph type="subTitle" idx="1"/>
          </p:nvPr>
        </p:nvSpPr>
        <p:spPr>
          <a:xfrm>
            <a:off x="1236958" y="1864599"/>
            <a:ext cx="5376319" cy="90000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11389" indent="0" algn="ctr">
              <a:buNone/>
              <a:defRPr sz="1800"/>
            </a:lvl2pPr>
            <a:lvl3pPr marL="822777" indent="0" algn="ctr">
              <a:buNone/>
              <a:defRPr sz="1620"/>
            </a:lvl3pPr>
            <a:lvl4pPr marL="1234166" indent="0" algn="ctr">
              <a:buNone/>
              <a:defRPr sz="1440"/>
            </a:lvl4pPr>
            <a:lvl5pPr marL="1645554" indent="0" algn="ctr">
              <a:buNone/>
              <a:defRPr sz="1440"/>
            </a:lvl5pPr>
            <a:lvl6pPr marL="2056943" indent="0" algn="ctr">
              <a:buNone/>
              <a:defRPr sz="1440"/>
            </a:lvl6pPr>
            <a:lvl7pPr marL="2468331" indent="0" algn="ctr">
              <a:buNone/>
              <a:defRPr sz="1440"/>
            </a:lvl7pPr>
            <a:lvl8pPr marL="2879720" indent="0" algn="ctr">
              <a:buNone/>
              <a:defRPr sz="1440"/>
            </a:lvl8pPr>
            <a:lvl9pPr marL="3291108" indent="0" algn="ctr">
              <a:buNone/>
              <a:defRPr sz="144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BDC2A20-EA81-4F9B-BB28-3B3B25D5DC4B}"/>
              </a:ext>
            </a:extLst>
          </p:cNvPr>
          <p:cNvSpPr/>
          <p:nvPr userDrawn="1"/>
        </p:nvSpPr>
        <p:spPr>
          <a:xfrm>
            <a:off x="9317536" y="-33372"/>
            <a:ext cx="2069080" cy="1888870"/>
          </a:xfrm>
          <a:custGeom>
            <a:avLst/>
            <a:gdLst>
              <a:gd name="connsiteX0" fmla="*/ 60070 w 2069080"/>
              <a:gd name="connsiteY0" fmla="*/ 1888870 h 1888870"/>
              <a:gd name="connsiteX1" fmla="*/ 206908 w 2069080"/>
              <a:gd name="connsiteY1" fmla="*/ 1888870 h 1888870"/>
              <a:gd name="connsiteX2" fmla="*/ 2069080 w 2069080"/>
              <a:gd name="connsiteY2" fmla="*/ 0 h 1888870"/>
              <a:gd name="connsiteX3" fmla="*/ 0 w 2069080"/>
              <a:gd name="connsiteY3" fmla="*/ 0 h 1888870"/>
              <a:gd name="connsiteX4" fmla="*/ 60070 w 2069080"/>
              <a:gd name="connsiteY4" fmla="*/ 1888870 h 188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9080" h="1888870">
                <a:moveTo>
                  <a:pt x="60070" y="1888870"/>
                </a:moveTo>
                <a:lnTo>
                  <a:pt x="206908" y="1888870"/>
                </a:lnTo>
                <a:lnTo>
                  <a:pt x="2069080" y="0"/>
                </a:lnTo>
                <a:lnTo>
                  <a:pt x="0" y="0"/>
                </a:lnTo>
                <a:lnTo>
                  <a:pt x="60070" y="18888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20"/>
          </a:p>
        </p:txBody>
      </p:sp>
    </p:spTree>
    <p:extLst>
      <p:ext uri="{BB962C8B-B14F-4D97-AF65-F5344CB8AC3E}">
        <p14:creationId xmlns:p14="http://schemas.microsoft.com/office/powerpoint/2010/main" val="172529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58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E947-BB96-774E-8BE8-B9E3AFA2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ADFC-8C4C-D14F-AF26-6C1367AA2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221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8BEB-C572-6A41-B6CF-0793F21B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FAD65-6A79-9D49-847C-30BBB6302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D8743-8638-5D43-B898-E1F9CC82F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6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AB22-E9F1-0D4C-918A-268AD6F8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57046-7F60-1743-AE1C-C227365D6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724EC-76D6-0343-9C7F-1D7392B26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D2D0-F92F-7B49-B45A-67E81231C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265CC-D6AC-344B-B9F2-15107B086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035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6470DD-BAF4-834F-9C28-B643A7E3EB25}"/>
              </a:ext>
            </a:extLst>
          </p:cNvPr>
          <p:cNvSpPr/>
          <p:nvPr userDrawn="1"/>
        </p:nvSpPr>
        <p:spPr>
          <a:xfrm>
            <a:off x="0" y="6195223"/>
            <a:ext cx="12192000" cy="66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12008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5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ags" Target="../tags/tag7.xml"/><Relationship Id="rId5" Type="http://schemas.openxmlformats.org/officeDocument/2006/relationships/slideLayout" Target="../slideLayouts/slideLayout29.xml"/><Relationship Id="rId10" Type="http://schemas.openxmlformats.org/officeDocument/2006/relationships/tags" Target="../tags/tag6.xml"/><Relationship Id="rId4" Type="http://schemas.openxmlformats.org/officeDocument/2006/relationships/slideLayout" Target="../slideLayouts/slideLayout28.xml"/><Relationship Id="rId9" Type="http://schemas.openxmlformats.org/officeDocument/2006/relationships/vmlDrawing" Target="../drawings/vmlDrawing3.vml"/><Relationship Id="rId14" Type="http://schemas.openxmlformats.org/officeDocument/2006/relationships/image" Target="../media/image1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4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oleObject" Target="../embeddings/oleObject4.bin"/><Relationship Id="rId2" Type="http://schemas.openxmlformats.org/officeDocument/2006/relationships/slideLayout" Target="../slideLayouts/slideLayout33.xml"/><Relationship Id="rId16" Type="http://schemas.openxmlformats.org/officeDocument/2006/relationships/tags" Target="../tags/tag9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ags" Target="../tags/tag8.xml"/><Relationship Id="rId10" Type="http://schemas.openxmlformats.org/officeDocument/2006/relationships/slideLayout" Target="../slideLayouts/slideLayout41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vmlDrawing" Target="../drawings/vmlDrawing4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901C20B-98B0-4F2A-80F7-3BE8EE6F3D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2805474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" name="think-cell Slide" r:id="rId18" imgW="415" imgH="416" progId="TCLayout.ActiveDocument.1">
                  <p:embed/>
                </p:oleObj>
              </mc:Choice>
              <mc:Fallback>
                <p:oleObj name="think-cell Slide" r:id="rId18" imgW="415" imgH="41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901C20B-98B0-4F2A-80F7-3BE8EE6F3D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9B6A7A8-C06F-4C90-AD8F-92357A3B887A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0" i="0" baseline="0" dirty="0">
              <a:latin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CC1A0-BDA0-CA4A-AC52-0773ECD8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34"/>
            <a:ext cx="10515600" cy="70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DF7D2-A560-F942-B65E-EB8D022CC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35942"/>
            <a:ext cx="10515600" cy="4741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888AA-93C1-814F-82D8-8DC77EB2F4B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470" y="6342145"/>
            <a:ext cx="1066798" cy="392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919F80-452A-1A4F-842C-8666C0120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2580" y="6446086"/>
            <a:ext cx="1173706" cy="3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50" r:id="rId3"/>
    <p:sldLayoutId id="2147483656" r:id="rId4"/>
    <p:sldLayoutId id="2147483766" r:id="rId5"/>
    <p:sldLayoutId id="2147483651" r:id="rId6"/>
    <p:sldLayoutId id="2147483652" r:id="rId7"/>
    <p:sldLayoutId id="2147483653" r:id="rId8"/>
    <p:sldLayoutId id="2147483765" r:id="rId9"/>
    <p:sldLayoutId id="2147483769" r:id="rId10"/>
    <p:sldLayoutId id="2147483771" r:id="rId11"/>
    <p:sldLayoutId id="2147483772" r:id="rId12"/>
    <p:sldLayoutId id="21474837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D044CD-F454-4CAC-964E-4CF895A960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5072467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4" name="think-cell Slide" r:id="rId16" imgW="415" imgH="416" progId="TCLayout.ActiveDocument.1">
                  <p:embed/>
                </p:oleObj>
              </mc:Choice>
              <mc:Fallback>
                <p:oleObj name="think-cell Slide" r:id="rId16" imgW="415" imgH="4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D044CD-F454-4CAC-964E-4CF895A960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54DF8BA-27A7-47ED-833D-C33E0B75BAD7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0" i="0" baseline="0" dirty="0">
              <a:latin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CC1A0-BDA0-CA4A-AC52-0773ECD8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34"/>
            <a:ext cx="10515600" cy="70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DF7D2-A560-F942-B65E-EB8D022CC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35942"/>
            <a:ext cx="10515600" cy="4741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888AA-93C1-814F-82D8-8DC77EB2F4B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470" y="6342145"/>
            <a:ext cx="1066798" cy="392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919F80-452A-1A4F-842C-8666C0120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2580" y="6446086"/>
            <a:ext cx="1173706" cy="380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9A5773-D092-194C-9F77-BA54CFBD377C}"/>
              </a:ext>
            </a:extLst>
          </p:cNvPr>
          <p:cNvSpPr/>
          <p:nvPr userDrawn="1"/>
        </p:nvSpPr>
        <p:spPr>
          <a:xfrm>
            <a:off x="5010275" y="6574203"/>
            <a:ext cx="217145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600">
                <a:ea typeface="Verdana" panose="020B0604030504040204" pitchFamily="34" charset="0"/>
                <a:cs typeface="Verdana" panose="020B0604030504040204" pitchFamily="34" charset="0"/>
              </a:rPr>
              <a:t>©Walking the Talk, Ltd, 2020 All rights reserved | WTT1</a:t>
            </a:r>
          </a:p>
        </p:txBody>
      </p:sp>
    </p:spTree>
    <p:extLst>
      <p:ext uri="{BB962C8B-B14F-4D97-AF65-F5344CB8AC3E}">
        <p14:creationId xmlns:p14="http://schemas.microsoft.com/office/powerpoint/2010/main" val="338695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24569444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0" name="think-cell Slide" r:id="rId12" imgW="415" imgH="416" progId="TCLayout.ActiveDocument.1">
                  <p:embed/>
                </p:oleObj>
              </mc:Choice>
              <mc:Fallback>
                <p:oleObj name="think-cell Slide" r:id="rId12" imgW="415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733" b="0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8366" y="360239"/>
            <a:ext cx="11226801" cy="5266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noProof="0" dirty="0"/>
              <a:t>Text slide - 1 column, 28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367" y="1782508"/>
            <a:ext cx="11226800" cy="4478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Text 1st level, 20 </a:t>
            </a:r>
            <a:r>
              <a:rPr lang="en-US" noProof="0" dirty="0" err="1"/>
              <a:t>pts</a:t>
            </a:r>
            <a:endParaRPr lang="en-US" noProof="0" dirty="0"/>
          </a:p>
          <a:p>
            <a:pPr lvl="1"/>
            <a:r>
              <a:rPr lang="en-US" noProof="0" dirty="0"/>
              <a:t>Text 2nd level, 18 </a:t>
            </a:r>
            <a:r>
              <a:rPr lang="en-US" noProof="0" dirty="0" err="1"/>
              <a:t>pts</a:t>
            </a:r>
            <a:endParaRPr lang="en-US" noProof="0" dirty="0"/>
          </a:p>
          <a:p>
            <a:pPr lvl="2"/>
            <a:r>
              <a:rPr lang="en-US" noProof="0" dirty="0"/>
              <a:t>Text 3rd level, 16 </a:t>
            </a:r>
            <a:r>
              <a:rPr lang="en-US" noProof="0" dirty="0" err="1"/>
              <a:t>pts</a:t>
            </a:r>
            <a:endParaRPr lang="en-US" noProof="0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478367" y="919976"/>
            <a:ext cx="11226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10284664" y="6441567"/>
            <a:ext cx="1035587" cy="16414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DATE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993" y="6441567"/>
            <a:ext cx="414748" cy="16414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980E94A8-0648-D043-B8F7-3AFA110B04BE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11944351" y="6523640"/>
            <a:ext cx="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1434233" y="6460140"/>
            <a:ext cx="0" cy="135467"/>
          </a:xfrm>
          <a:prstGeom prst="line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1" y="6207019"/>
            <a:ext cx="1519187" cy="5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9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6262" indent="-186262" algn="l" defTabSz="914377" rtl="0" eaLnBrk="1" latinLnBrk="0" hangingPunct="1">
        <a:lnSpc>
          <a:spcPct val="90000"/>
        </a:lnSpc>
        <a:spcBef>
          <a:spcPts val="2400"/>
        </a:spcBef>
        <a:buClr>
          <a:schemeClr val="accent1"/>
        </a:buClr>
        <a:buFont typeface="Arial" charset="0"/>
        <a:buChar char="•"/>
        <a:tabLst/>
        <a:defRPr sz="2667" b="1" strike="noStrike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61942" indent="-182029" algn="l" defTabSz="914377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charset="0"/>
        <a:buChar char="•"/>
        <a:tabLst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41853" indent="-179913" algn="l" defTabSz="914377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charset="0"/>
        <a:buChar char="•"/>
        <a:tabLst/>
        <a:defRPr sz="2133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622">
          <p15:clr>
            <a:srgbClr val="F26B43"/>
          </p15:clr>
        </p15:guide>
        <p15:guide id="5" pos="5530">
          <p15:clr>
            <a:srgbClr val="F26B43"/>
          </p15:clr>
        </p15:guide>
        <p15:guide id="6" pos="2880">
          <p15:clr>
            <a:srgbClr val="F26B43"/>
          </p15:clr>
        </p15:guide>
        <p15:guide id="7" orient="horz" pos="860">
          <p15:clr>
            <a:srgbClr val="F26B43"/>
          </p15:clr>
        </p15:guide>
        <p15:guide id="8" orient="horz" pos="781">
          <p15:clr>
            <a:srgbClr val="F26B43"/>
          </p15:clr>
        </p15:guide>
        <p15:guide id="9" orient="horz" pos="29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B8CB9E7-68F5-4A09-8A1D-4878A42643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924681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46" name="think-cell Slide" r:id="rId17" imgW="415" imgH="416" progId="TCLayout.ActiveDocument.1">
                  <p:embed/>
                </p:oleObj>
              </mc:Choice>
              <mc:Fallback>
                <p:oleObj name="think-cell Slide" r:id="rId17" imgW="415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8124AC6-12B5-4746-8D15-4A976228843C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0" i="0" baseline="0" dirty="0">
              <a:latin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CC1A0-BDA0-CA4A-AC52-0773ECD8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34"/>
            <a:ext cx="10515600" cy="70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DF7D2-A560-F942-B65E-EB8D022CC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35942"/>
            <a:ext cx="10515600" cy="4741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888AA-93C1-814F-82D8-8DC77EB2F4B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470" y="6342145"/>
            <a:ext cx="1066798" cy="392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919F80-452A-1A4F-842C-8666C0120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2580" y="6446086"/>
            <a:ext cx="1173706" cy="380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9A5773-D092-194C-9F77-BA54CFBD377C}"/>
              </a:ext>
            </a:extLst>
          </p:cNvPr>
          <p:cNvSpPr/>
          <p:nvPr userDrawn="1"/>
        </p:nvSpPr>
        <p:spPr>
          <a:xfrm>
            <a:off x="5010275" y="6574203"/>
            <a:ext cx="217145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600">
                <a:ea typeface="Verdana" panose="020B0604030504040204" pitchFamily="34" charset="0"/>
                <a:cs typeface="Verdana" panose="020B0604030504040204" pitchFamily="34" charset="0"/>
              </a:rPr>
              <a:t>©Walking the Talk, Ltd, 2020 All rights reserved | WTT1</a:t>
            </a:r>
          </a:p>
        </p:txBody>
      </p:sp>
    </p:spTree>
    <p:extLst>
      <p:ext uri="{BB962C8B-B14F-4D97-AF65-F5344CB8AC3E}">
        <p14:creationId xmlns:p14="http://schemas.microsoft.com/office/powerpoint/2010/main" val="21234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30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40.jpeg"/><Relationship Id="rId2" Type="http://schemas.openxmlformats.org/officeDocument/2006/relationships/tags" Target="../tags/tag2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image" Target="../media/image1.emf"/><Relationship Id="rId10" Type="http://schemas.openxmlformats.org/officeDocument/2006/relationships/image" Target="../media/image43.jpe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47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49.jpeg"/><Relationship Id="rId2" Type="http://schemas.openxmlformats.org/officeDocument/2006/relationships/tags" Target="../tags/tag2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2.png"/><Relationship Id="rId5" Type="http://schemas.microsoft.com/office/2007/relationships/hdphoto" Target="../media/hdphoto6.wdp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7.xml"/><Relationship Id="rId7" Type="http://schemas.openxmlformats.org/officeDocument/2006/relationships/image" Target="../media/image1.emf"/><Relationship Id="rId2" Type="http://schemas.openxmlformats.org/officeDocument/2006/relationships/tags" Target="../tags/tag36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tags" Target="../tags/tag39.xml"/><Relationship Id="rId7" Type="http://schemas.openxmlformats.org/officeDocument/2006/relationships/image" Target="../media/image1.emf"/><Relationship Id="rId2" Type="http://schemas.openxmlformats.org/officeDocument/2006/relationships/tags" Target="../tags/tag38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7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30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2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B7AC8FC-AA54-4324-877F-E0E061FEB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9943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298895-4C51-4BDB-9D24-6FC109DFDFFA}"/>
              </a:ext>
            </a:extLst>
          </p:cNvPr>
          <p:cNvSpPr/>
          <p:nvPr/>
        </p:nvSpPr>
        <p:spPr>
          <a:xfrm>
            <a:off x="1315453" y="2037347"/>
            <a:ext cx="3834063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CA468F-2A0A-4AF9-8EB0-3B6655D5B56F}"/>
              </a:ext>
            </a:extLst>
          </p:cNvPr>
          <p:cNvSpPr/>
          <p:nvPr/>
        </p:nvSpPr>
        <p:spPr>
          <a:xfrm>
            <a:off x="1013254" y="345989"/>
            <a:ext cx="3039762" cy="1691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E77A3-6FDD-42B3-B2C7-7AD5D6CEA834}"/>
              </a:ext>
            </a:extLst>
          </p:cNvPr>
          <p:cNvSpPr txBox="1"/>
          <p:nvPr/>
        </p:nvSpPr>
        <p:spPr>
          <a:xfrm>
            <a:off x="786530" y="466112"/>
            <a:ext cx="4421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 to Win Campus: India</a:t>
            </a:r>
          </a:p>
          <a:p>
            <a:pPr algn="ctr"/>
            <a:r>
              <a:rPr lang="en-US" sz="44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2020</a:t>
            </a:r>
          </a:p>
        </p:txBody>
      </p:sp>
    </p:spTree>
    <p:extLst>
      <p:ext uri="{BB962C8B-B14F-4D97-AF65-F5344CB8AC3E}">
        <p14:creationId xmlns:p14="http://schemas.microsoft.com/office/powerpoint/2010/main" val="389800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5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B7A3CF-B76D-42E2-9328-FF194E164D33}"/>
              </a:ext>
            </a:extLst>
          </p:cNvPr>
          <p:cNvSpPr txBox="1">
            <a:spLocks/>
          </p:cNvSpPr>
          <p:nvPr/>
        </p:nvSpPr>
        <p:spPr>
          <a:xfrm>
            <a:off x="2675283" y="159025"/>
            <a:ext cx="8729868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New Global Business Unit Organization</a:t>
            </a:r>
            <a:endParaRPr lang="en-US" b="1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621767-B4C4-424E-BAD9-618431C2EA8D}"/>
              </a:ext>
            </a:extLst>
          </p:cNvPr>
          <p:cNvGrpSpPr/>
          <p:nvPr/>
        </p:nvGrpSpPr>
        <p:grpSpPr>
          <a:xfrm>
            <a:off x="294465" y="1193377"/>
            <a:ext cx="11685723" cy="5123374"/>
            <a:chOff x="294465" y="1224373"/>
            <a:chExt cx="11685723" cy="51233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DE93AC-2C5A-4325-87B0-485B4277A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423" t="31931" r="11653" b="8050"/>
            <a:stretch/>
          </p:blipFill>
          <p:spPr>
            <a:xfrm>
              <a:off x="294465" y="1224373"/>
              <a:ext cx="11685723" cy="512337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ADA3D8-EF4B-4D10-B9FB-158171983442}"/>
                </a:ext>
              </a:extLst>
            </p:cNvPr>
            <p:cNvSpPr/>
            <p:nvPr/>
          </p:nvSpPr>
          <p:spPr>
            <a:xfrm>
              <a:off x="344773" y="5935851"/>
              <a:ext cx="1189559" cy="402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47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349C89E-4E3D-4910-AE44-0031105001A1}"/>
              </a:ext>
            </a:extLst>
          </p:cNvPr>
          <p:cNvSpPr txBox="1">
            <a:spLocks/>
          </p:cNvSpPr>
          <p:nvPr/>
        </p:nvSpPr>
        <p:spPr>
          <a:xfrm>
            <a:off x="2203175" y="138584"/>
            <a:ext cx="7785650" cy="9417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Play to Win </a:t>
            </a:r>
          </a:p>
          <a:p>
            <a:pPr algn="ctr"/>
            <a:r>
              <a:rPr lang="en-US" sz="3200" i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Key changes</a:t>
            </a:r>
            <a:endParaRPr lang="en-US" sz="3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A2A7F9-7F62-4749-94B7-D94EE4BC1E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269"/>
          <a:stretch/>
        </p:blipFill>
        <p:spPr>
          <a:xfrm>
            <a:off x="1850762" y="1587660"/>
            <a:ext cx="1677298" cy="1202727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04D117-E4F4-46B4-8FFB-6B6973B6DA31}"/>
              </a:ext>
            </a:extLst>
          </p:cNvPr>
          <p:cNvSpPr txBox="1"/>
          <p:nvPr/>
        </p:nvSpPr>
        <p:spPr>
          <a:xfrm>
            <a:off x="1423049" y="2931613"/>
            <a:ext cx="2532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GBUs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F2A4F4A4-E823-49F4-AC85-08C2FB94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06" y="1741673"/>
            <a:ext cx="1838680" cy="83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228626-FE8B-4A95-9AF5-7DB2CF83DADF}"/>
              </a:ext>
            </a:extLst>
          </p:cNvPr>
          <p:cNvSpPr txBox="1"/>
          <p:nvPr/>
        </p:nvSpPr>
        <p:spPr>
          <a:xfrm>
            <a:off x="4633851" y="2931613"/>
            <a:ext cx="274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GloCal</a:t>
            </a: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Operations</a:t>
            </a:r>
          </a:p>
        </p:txBody>
      </p:sp>
      <p:pic>
        <p:nvPicPr>
          <p:cNvPr id="21" name="Picture 25">
            <a:extLst>
              <a:ext uri="{FF2B5EF4-FFF2-40B4-BE49-F238E27FC236}">
                <a16:creationId xmlns:a16="http://schemas.microsoft.com/office/drawing/2014/main" id="{17542117-9614-4877-AEE4-57E239B4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403" y="1587660"/>
            <a:ext cx="1498599" cy="1282238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76D63D-5D24-428C-A92D-D2E7BE17A39C}"/>
              </a:ext>
            </a:extLst>
          </p:cNvPr>
          <p:cNvSpPr txBox="1"/>
          <p:nvPr/>
        </p:nvSpPr>
        <p:spPr>
          <a:xfrm>
            <a:off x="7700608" y="2971369"/>
            <a:ext cx="292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Council</a:t>
            </a:r>
          </a:p>
        </p:txBody>
      </p:sp>
      <p:pic>
        <p:nvPicPr>
          <p:cNvPr id="23" name="Picture 35">
            <a:extLst>
              <a:ext uri="{FF2B5EF4-FFF2-40B4-BE49-F238E27FC236}">
                <a16:creationId xmlns:a16="http://schemas.microsoft.com/office/drawing/2014/main" id="{FF001B45-95A8-45E7-A097-C7E8AD9DB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62" y="3700194"/>
            <a:ext cx="1498903" cy="131481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4EC3C2-036B-4FF6-9E6D-F13C6AA467C3}"/>
              </a:ext>
            </a:extLst>
          </p:cNvPr>
          <p:cNvSpPr txBox="1"/>
          <p:nvPr/>
        </p:nvSpPr>
        <p:spPr>
          <a:xfrm>
            <a:off x="1419677" y="5083903"/>
            <a:ext cx="2361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Geographical Alignment</a:t>
            </a:r>
          </a:p>
        </p:txBody>
      </p:sp>
      <p:pic>
        <p:nvPicPr>
          <p:cNvPr id="25" name="Picture 45">
            <a:extLst>
              <a:ext uri="{FF2B5EF4-FFF2-40B4-BE49-F238E27FC236}">
                <a16:creationId xmlns:a16="http://schemas.microsoft.com/office/drawing/2014/main" id="{FC71DDFB-940F-4C23-A9DD-1F1807FA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82" y="3680466"/>
            <a:ext cx="1498599" cy="128223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86BCCC-4E51-4BD8-A29B-7CFAFC82B447}"/>
              </a:ext>
            </a:extLst>
          </p:cNvPr>
          <p:cNvSpPr txBox="1"/>
          <p:nvPr/>
        </p:nvSpPr>
        <p:spPr>
          <a:xfrm>
            <a:off x="4755345" y="5148836"/>
            <a:ext cx="236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R&amp;D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267FA1-F22D-48B4-8711-916BD9A1305C}"/>
              </a:ext>
            </a:extLst>
          </p:cNvPr>
          <p:cNvSpPr txBox="1"/>
          <p:nvPr/>
        </p:nvSpPr>
        <p:spPr>
          <a:xfrm>
            <a:off x="7676595" y="5168564"/>
            <a:ext cx="2968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to End Manufacturing</a:t>
            </a:r>
          </a:p>
        </p:txBody>
      </p:sp>
      <p:pic>
        <p:nvPicPr>
          <p:cNvPr id="28" name="Picture 50">
            <a:extLst>
              <a:ext uri="{FF2B5EF4-FFF2-40B4-BE49-F238E27FC236}">
                <a16:creationId xmlns:a16="http://schemas.microsoft.com/office/drawing/2014/main" id="{C26F796A-AC79-4834-9DD7-D4D27216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77" y="3700194"/>
            <a:ext cx="1709650" cy="128223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1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82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349C89E-4E3D-4910-AE44-0031105001A1}"/>
              </a:ext>
            </a:extLst>
          </p:cNvPr>
          <p:cNvSpPr txBox="1">
            <a:spLocks/>
          </p:cNvSpPr>
          <p:nvPr/>
        </p:nvSpPr>
        <p:spPr>
          <a:xfrm>
            <a:off x="2203175" y="534851"/>
            <a:ext cx="778565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One pivotal change</a:t>
            </a:r>
            <a:endParaRPr lang="en-US" sz="28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9" name="Picture 67">
            <a:extLst>
              <a:ext uri="{FF2B5EF4-FFF2-40B4-BE49-F238E27FC236}">
                <a16:creationId xmlns:a16="http://schemas.microsoft.com/office/drawing/2014/main" id="{396CD338-A42E-4D4D-858A-37AB6CD24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26" y="1612098"/>
            <a:ext cx="5218948" cy="325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5EF89F-B550-478E-A707-DF642EBC73C7}"/>
              </a:ext>
            </a:extLst>
          </p:cNvPr>
          <p:cNvSpPr txBox="1"/>
          <p:nvPr/>
        </p:nvSpPr>
        <p:spPr>
          <a:xfrm>
            <a:off x="4522332" y="5013863"/>
            <a:ext cx="314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Behaviors</a:t>
            </a:r>
          </a:p>
        </p:txBody>
      </p:sp>
    </p:spTree>
    <p:extLst>
      <p:ext uri="{BB962C8B-B14F-4D97-AF65-F5344CB8AC3E}">
        <p14:creationId xmlns:p14="http://schemas.microsoft.com/office/powerpoint/2010/main" val="252913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9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83F28-A6EC-474F-8F30-629318706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844" y="0"/>
            <a:ext cx="5664156" cy="6863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27CCA-F188-469B-B6AC-951834C1C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5026" y="2268186"/>
            <a:ext cx="1998129" cy="197583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0181F4-320A-4DA0-9B29-AA2CD7B44059}"/>
              </a:ext>
            </a:extLst>
          </p:cNvPr>
          <p:cNvCxnSpPr>
            <a:cxnSpLocks/>
          </p:cNvCxnSpPr>
          <p:nvPr/>
        </p:nvCxnSpPr>
        <p:spPr>
          <a:xfrm flipV="1">
            <a:off x="3336925" y="867882"/>
            <a:ext cx="2420368" cy="235027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6D84EA-35D8-420F-A3CF-7804BA3490C6}"/>
              </a:ext>
            </a:extLst>
          </p:cNvPr>
          <p:cNvCxnSpPr>
            <a:cxnSpLocks/>
          </p:cNvCxnSpPr>
          <p:nvPr/>
        </p:nvCxnSpPr>
        <p:spPr>
          <a:xfrm>
            <a:off x="3336925" y="3294047"/>
            <a:ext cx="2420368" cy="27109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96F6DF-7140-4F98-8226-6E5B0D69BAE0}"/>
              </a:ext>
            </a:extLst>
          </p:cNvPr>
          <p:cNvSpPr txBox="1"/>
          <p:nvPr/>
        </p:nvSpPr>
        <p:spPr>
          <a:xfrm>
            <a:off x="2143114" y="614416"/>
            <a:ext cx="2666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</a:rPr>
              <a:t>Zooming in on India</a:t>
            </a:r>
          </a:p>
        </p:txBody>
      </p:sp>
    </p:spTree>
    <p:extLst>
      <p:ext uri="{BB962C8B-B14F-4D97-AF65-F5344CB8AC3E}">
        <p14:creationId xmlns:p14="http://schemas.microsoft.com/office/powerpoint/2010/main" val="267161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3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6E98F36E-4C1D-4886-A164-B7B9268F2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01" y="2045260"/>
            <a:ext cx="3261997" cy="183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4B64CE-9646-4D40-9AF7-35495C2BCA3F}"/>
              </a:ext>
            </a:extLst>
          </p:cNvPr>
          <p:cNvSpPr txBox="1"/>
          <p:nvPr/>
        </p:nvSpPr>
        <p:spPr>
          <a:xfrm>
            <a:off x="4465001" y="4055172"/>
            <a:ext cx="3261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People Growth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0224790A-029D-4932-B7A2-15181C6D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39" y="2045260"/>
            <a:ext cx="3350993" cy="183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2F4FB-2A5E-459B-8AC2-7FF4D59A8C0A}"/>
              </a:ext>
            </a:extLst>
          </p:cNvPr>
          <p:cNvSpPr txBox="1"/>
          <p:nvPr/>
        </p:nvSpPr>
        <p:spPr>
          <a:xfrm>
            <a:off x="347870" y="4055172"/>
            <a:ext cx="3261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Business Health</a:t>
            </a:r>
          </a:p>
        </p:txBody>
      </p:sp>
      <p:pic>
        <p:nvPicPr>
          <p:cNvPr id="22" name="Picture 11">
            <a:extLst>
              <a:ext uri="{FF2B5EF4-FFF2-40B4-BE49-F238E27FC236}">
                <a16:creationId xmlns:a16="http://schemas.microsoft.com/office/drawing/2014/main" id="{7EA52387-8D6E-4A14-8ADB-71620D3B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165" y="2045260"/>
            <a:ext cx="2438401" cy="183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4514A2-4DFE-4992-B814-38995F45A956}"/>
              </a:ext>
            </a:extLst>
          </p:cNvPr>
          <p:cNvSpPr txBox="1"/>
          <p:nvPr/>
        </p:nvSpPr>
        <p:spPr>
          <a:xfrm>
            <a:off x="8596366" y="4055172"/>
            <a:ext cx="3261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The Smell of the Place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20494A-FD24-476E-B4E6-AFEA54BDE82F}"/>
              </a:ext>
            </a:extLst>
          </p:cNvPr>
          <p:cNvSpPr txBox="1"/>
          <p:nvPr/>
        </p:nvSpPr>
        <p:spPr>
          <a:xfrm>
            <a:off x="990600" y="5066633"/>
            <a:ext cx="1948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Strategy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Growth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Market position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53D538-D03A-41D0-947C-AB1AC09DCFB8}"/>
              </a:ext>
            </a:extLst>
          </p:cNvPr>
          <p:cNvSpPr txBox="1"/>
          <p:nvPr/>
        </p:nvSpPr>
        <p:spPr>
          <a:xfrm>
            <a:off x="5093804" y="5066633"/>
            <a:ext cx="1948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Job satisfaction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Growth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Movements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45C27-E95F-4292-BB48-02005B77869B}"/>
              </a:ext>
            </a:extLst>
          </p:cNvPr>
          <p:cNvSpPr txBox="1"/>
          <p:nvPr/>
        </p:nvSpPr>
        <p:spPr>
          <a:xfrm>
            <a:off x="9253331" y="5066633"/>
            <a:ext cx="1948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Systems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Symbols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Behavior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DD9C620B-A64C-402B-9281-41C00BCD5F10}"/>
              </a:ext>
            </a:extLst>
          </p:cNvPr>
          <p:cNvSpPr txBox="1">
            <a:spLocks/>
          </p:cNvSpPr>
          <p:nvPr/>
        </p:nvSpPr>
        <p:spPr>
          <a:xfrm>
            <a:off x="2203175" y="395705"/>
            <a:ext cx="778565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How do we fare in India?</a:t>
            </a:r>
            <a:endParaRPr lang="en-US" sz="28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51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54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35BCF-24B6-43EB-867F-F9DBFD47C818}"/>
              </a:ext>
            </a:extLst>
          </p:cNvPr>
          <p:cNvSpPr/>
          <p:nvPr/>
        </p:nvSpPr>
        <p:spPr>
          <a:xfrm>
            <a:off x="2133600" y="228803"/>
            <a:ext cx="7924800" cy="82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800" b="1" dirty="0">
                <a:solidFill>
                  <a:schemeClr val="tx2"/>
                </a:solidFill>
              </a:rPr>
              <a:t>To succeed, </a:t>
            </a:r>
          </a:p>
          <a:p>
            <a:pPr lvl="0" algn="ctr">
              <a:defRPr/>
            </a:pPr>
            <a:r>
              <a:rPr lang="en-US" sz="2800" b="1" dirty="0">
                <a:solidFill>
                  <a:schemeClr val="tx2"/>
                </a:solidFill>
              </a:rPr>
              <a:t>we need to shift our beliefs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7DD2BF-187D-42D4-A159-E5FFBB64A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31" y="1765809"/>
            <a:ext cx="10821338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16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6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E41432-CC19-478A-A90B-CBDD2EA1CFA8}"/>
              </a:ext>
            </a:extLst>
          </p:cNvPr>
          <p:cNvSpPr/>
          <p:nvPr/>
        </p:nvSpPr>
        <p:spPr>
          <a:xfrm>
            <a:off x="1110762" y="2309524"/>
            <a:ext cx="9970476" cy="2238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What kind of workplace do you want to go to everyday?</a:t>
            </a:r>
          </a:p>
        </p:txBody>
      </p:sp>
    </p:spTree>
    <p:extLst>
      <p:ext uri="{BB962C8B-B14F-4D97-AF65-F5344CB8AC3E}">
        <p14:creationId xmlns:p14="http://schemas.microsoft.com/office/powerpoint/2010/main" val="264062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88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DBC0F-04C1-4D5A-BC2F-431905AE0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004" y="1103174"/>
            <a:ext cx="10302771" cy="48644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8E88E8-46C7-4712-95C9-4980E1B5AC84}"/>
              </a:ext>
            </a:extLst>
          </p:cNvPr>
          <p:cNvSpPr/>
          <p:nvPr/>
        </p:nvSpPr>
        <p:spPr>
          <a:xfrm>
            <a:off x="299803" y="284857"/>
            <a:ext cx="11892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chemeClr val="tx2"/>
                </a:solidFill>
              </a:rPr>
              <a:t>A place where…..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85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9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5610A-6023-4B5F-AC5B-7CA57FB98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313" y="1510748"/>
            <a:ext cx="8959374" cy="42517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C72DC1-81DC-4681-ABB3-1080F76E4CCF}"/>
              </a:ext>
            </a:extLst>
          </p:cNvPr>
          <p:cNvSpPr/>
          <p:nvPr/>
        </p:nvSpPr>
        <p:spPr>
          <a:xfrm>
            <a:off x="299803" y="284857"/>
            <a:ext cx="11892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chemeClr val="tx2"/>
                </a:solidFill>
              </a:rPr>
              <a:t>Our Play to Win approach as Leaders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449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DA6C25-3981-BB48-A503-A47AA953C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169" y="374628"/>
            <a:ext cx="7891676" cy="1500216"/>
          </a:xfrm>
        </p:spPr>
        <p:txBody>
          <a:bodyPr/>
          <a:lstStyle/>
          <a:p>
            <a:r>
              <a:rPr lang="en-FR" sz="4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culture to support our future success</a:t>
            </a:r>
          </a:p>
        </p:txBody>
      </p:sp>
    </p:spTree>
    <p:extLst>
      <p:ext uri="{BB962C8B-B14F-4D97-AF65-F5344CB8AC3E}">
        <p14:creationId xmlns:p14="http://schemas.microsoft.com/office/powerpoint/2010/main" val="45194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1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here Is a Secret Apartment at the Top of the Eiffel Tower - Condé ...">
            <a:extLst>
              <a:ext uri="{FF2B5EF4-FFF2-40B4-BE49-F238E27FC236}">
                <a16:creationId xmlns:a16="http://schemas.microsoft.com/office/drawing/2014/main" id="{F71CFD4D-E7A8-4D47-A87A-90C0E0CED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33" y="1247226"/>
            <a:ext cx="5794935" cy="4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AAD5B05-B639-4B5C-AC6B-76184743429F}"/>
              </a:ext>
            </a:extLst>
          </p:cNvPr>
          <p:cNvSpPr txBox="1">
            <a:spLocks/>
          </p:cNvSpPr>
          <p:nvPr/>
        </p:nvSpPr>
        <p:spPr>
          <a:xfrm>
            <a:off x="3236424" y="231622"/>
            <a:ext cx="5719154" cy="7755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Leadership summit </a:t>
            </a:r>
            <a:br>
              <a:rPr lang="en-US" sz="2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February 2020, Paris  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F0087E6-337C-40B3-AA34-13C76E6762FC}"/>
              </a:ext>
            </a:extLst>
          </p:cNvPr>
          <p:cNvSpPr txBox="1">
            <a:spLocks/>
          </p:cNvSpPr>
          <p:nvPr/>
        </p:nvSpPr>
        <p:spPr>
          <a:xfrm>
            <a:off x="3236424" y="5714551"/>
            <a:ext cx="571915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 Reality Check!</a:t>
            </a:r>
          </a:p>
        </p:txBody>
      </p:sp>
    </p:spTree>
    <p:extLst>
      <p:ext uri="{BB962C8B-B14F-4D97-AF65-F5344CB8AC3E}">
        <p14:creationId xmlns:p14="http://schemas.microsoft.com/office/powerpoint/2010/main" val="2154536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92F27-BFE1-A74C-ADD1-7957195C8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B4BB3D-5158-794B-AA9A-DA3E7659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24" y="3252299"/>
            <a:ext cx="2948106" cy="1937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4B267-BC11-D94D-BFA9-D1F3DF187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144" y="4221257"/>
            <a:ext cx="2473936" cy="1669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EEA79-4ED3-2B49-A547-D1D67B44D6C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219" y="1572697"/>
            <a:ext cx="3650861" cy="189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B34E6-5076-854C-8F66-57DA3C5F2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457" y="479429"/>
            <a:ext cx="3185193" cy="2040998"/>
          </a:xfrm>
          <a:prstGeom prst="rect">
            <a:avLst/>
          </a:prstGeom>
        </p:spPr>
      </p:pic>
      <p:pic>
        <p:nvPicPr>
          <p:cNvPr id="8" name="Imagem 12" descr="S35_ale_3.png">
            <a:extLst>
              <a:ext uri="{FF2B5EF4-FFF2-40B4-BE49-F238E27FC236}">
                <a16:creationId xmlns:a16="http://schemas.microsoft.com/office/drawing/2014/main" id="{7E4B7AB8-7909-344A-A72F-C86D95C3D99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70" y="74631"/>
            <a:ext cx="46640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B49BA2-D53E-4C11-9CD2-42E29133BB4D}"/>
              </a:ext>
            </a:extLst>
          </p:cNvPr>
          <p:cNvSpPr/>
          <p:nvPr/>
        </p:nvSpPr>
        <p:spPr>
          <a:xfrm>
            <a:off x="5246027" y="6588622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7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B09C4-2CCA-4EDA-95F3-BE0B3627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is</a:t>
            </a:r>
            <a:r>
              <a:rPr lang="fr-FR" dirty="0"/>
              <a:t> culture </a:t>
            </a:r>
            <a:r>
              <a:rPr lang="fr-FR" dirty="0" err="1"/>
              <a:t>created</a:t>
            </a:r>
            <a:r>
              <a:rPr lang="fr-FR" dirty="0"/>
              <a:t>?</a:t>
            </a: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61A94CAD-EAE5-4CA2-94B7-592A74FDC79E}"/>
              </a:ext>
            </a:extLst>
          </p:cNvPr>
          <p:cNvSpPr txBox="1"/>
          <p:nvPr/>
        </p:nvSpPr>
        <p:spPr>
          <a:xfrm>
            <a:off x="4408304" y="4357564"/>
            <a:ext cx="3431631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What is role modeled</a:t>
            </a:r>
          </a:p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Meetings, conferences, emails</a:t>
            </a:r>
          </a:p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Interactions with others</a:t>
            </a:r>
          </a:p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….</a:t>
            </a: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9E4C0AAC-D122-4DF1-AA15-92547B0D7B8B}"/>
              </a:ext>
            </a:extLst>
          </p:cNvPr>
          <p:cNvSpPr txBox="1"/>
          <p:nvPr/>
        </p:nvSpPr>
        <p:spPr>
          <a:xfrm>
            <a:off x="340769" y="4357564"/>
            <a:ext cx="3888331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Planning and budgeting</a:t>
            </a:r>
          </a:p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Performance review and reward</a:t>
            </a:r>
          </a:p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Measurement, reporting, learning</a:t>
            </a:r>
          </a:p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Structure….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AB27C2-77B4-45BB-B257-D6FEADBB282B}"/>
              </a:ext>
            </a:extLst>
          </p:cNvPr>
          <p:cNvSpPr/>
          <p:nvPr/>
        </p:nvSpPr>
        <p:spPr>
          <a:xfrm>
            <a:off x="8267412" y="4199514"/>
            <a:ext cx="2960362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How budgets are allocated</a:t>
            </a:r>
          </a:p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How time is spent</a:t>
            </a:r>
          </a:p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People, promotions, exit</a:t>
            </a:r>
          </a:p>
          <a:p>
            <a:pPr marL="0" marR="0" lvl="0" indent="0" algn="ctr" defTabSz="8227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Avant Garde Gothic Std Demi"/>
                <a:ea typeface="+mn-ea"/>
                <a:cs typeface="Calibri" panose="020F0502020204030204" pitchFamily="34" charset="0"/>
              </a:rPr>
              <a:t>Offices, car parks, titles…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3C059BC5-61B7-4A50-A28D-CBFE0342EE1A}"/>
              </a:ext>
            </a:extLst>
          </p:cNvPr>
          <p:cNvCxnSpPr/>
          <p:nvPr/>
        </p:nvCxnSpPr>
        <p:spPr>
          <a:xfrm>
            <a:off x="4229100" y="2808075"/>
            <a:ext cx="0" cy="348403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C53585F-6396-4FAF-B5B7-A905D6E67F85}"/>
              </a:ext>
            </a:extLst>
          </p:cNvPr>
          <p:cNvCxnSpPr/>
          <p:nvPr/>
        </p:nvCxnSpPr>
        <p:spPr>
          <a:xfrm>
            <a:off x="8001000" y="2808075"/>
            <a:ext cx="0" cy="348403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9" descr="Symbol-postit-note.png">
            <a:extLst>
              <a:ext uri="{FF2B5EF4-FFF2-40B4-BE49-F238E27FC236}">
                <a16:creationId xmlns:a16="http://schemas.microsoft.com/office/drawing/2014/main" id="{AF834F2B-692E-4DF5-992A-A2AF2F6583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92237">
            <a:off x="8778545" y="2337685"/>
            <a:ext cx="1938098" cy="1854441"/>
          </a:xfrm>
          <a:prstGeom prst="rect">
            <a:avLst/>
          </a:prstGeom>
        </p:spPr>
      </p:pic>
      <p:pic>
        <p:nvPicPr>
          <p:cNvPr id="20" name="Picture 30" descr="Systems-postit-note.png">
            <a:extLst>
              <a:ext uri="{FF2B5EF4-FFF2-40B4-BE49-F238E27FC236}">
                <a16:creationId xmlns:a16="http://schemas.microsoft.com/office/drawing/2014/main" id="{5357F01C-EA37-45C9-BA81-3049D928E2C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92237">
            <a:off x="1158352" y="2417912"/>
            <a:ext cx="2053124" cy="1765828"/>
          </a:xfrm>
          <a:prstGeom prst="rect">
            <a:avLst/>
          </a:prstGeom>
        </p:spPr>
      </p:pic>
      <p:pic>
        <p:nvPicPr>
          <p:cNvPr id="21" name="Picture 32" descr="behaviour-postit-note.png">
            <a:extLst>
              <a:ext uri="{FF2B5EF4-FFF2-40B4-BE49-F238E27FC236}">
                <a16:creationId xmlns:a16="http://schemas.microsoft.com/office/drawing/2014/main" id="{42BC0C2B-D66A-48D9-808C-441D6C1D494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92237">
            <a:off x="5117189" y="2367796"/>
            <a:ext cx="1957262" cy="18660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AC46C0-44E5-4457-B81E-F63A3EAC16A0}"/>
              </a:ext>
            </a:extLst>
          </p:cNvPr>
          <p:cNvSpPr/>
          <p:nvPr/>
        </p:nvSpPr>
        <p:spPr>
          <a:xfrm>
            <a:off x="1564339" y="1218142"/>
            <a:ext cx="88499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661A8"/>
                </a:solidFill>
                <a:effectLst/>
                <a:uLnTx/>
                <a:uFillTx/>
                <a:latin typeface="ITC_ Avant_ Garde" panose="0202E200000000000000" pitchFamily="18" charset="0"/>
                <a:ea typeface="+mn-ea"/>
                <a:cs typeface="+mn-cs"/>
              </a:rPr>
              <a:t>Culture is created through the </a:t>
            </a:r>
            <a:r>
              <a:rPr kumimoji="0" lang="en-GB" sz="2800" b="1" i="1" u="sng" strike="noStrike" kern="1200" cap="none" spc="0" normalizeH="0" baseline="0" noProof="0" dirty="0">
                <a:ln>
                  <a:noFill/>
                </a:ln>
                <a:solidFill>
                  <a:srgbClr val="0661A8"/>
                </a:solidFill>
                <a:effectLst/>
                <a:uLnTx/>
                <a:uFillTx/>
                <a:latin typeface="ITC_ Avant_ Garde" panose="0202E200000000000000" pitchFamily="18" charset="0"/>
                <a:ea typeface="+mn-ea"/>
                <a:cs typeface="+mn-cs"/>
              </a:rPr>
              <a:t>unspoken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661A8"/>
                </a:solidFill>
                <a:effectLst/>
                <a:uLnTx/>
                <a:uFillTx/>
                <a:latin typeface="ITC_ Avant_ Garde" panose="0202E200000000000000" pitchFamily="18" charset="0"/>
                <a:ea typeface="+mn-ea"/>
                <a:cs typeface="+mn-cs"/>
              </a:rPr>
              <a:t> messages people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661A8"/>
                </a:solidFill>
                <a:effectLst/>
                <a:uLnTx/>
                <a:uFillTx/>
                <a:latin typeface="ITC_ Avant_ Garde" panose="0202E200000000000000" pitchFamily="18" charset="0"/>
                <a:ea typeface="+mn-ea"/>
                <a:cs typeface="+mn-cs"/>
              </a:rPr>
              <a:t>received about what is valued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6D2C1-7671-46A5-A156-CB697926C219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2A3A870F-2231-46C8-B016-4C6CF36B278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7808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D6B68DB-E995-439E-A328-F03061DDD1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2800" b="1" dirty="0">
              <a:latin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241F9-75C6-E34C-BD79-5C3D65A0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274" y="9940"/>
            <a:ext cx="8975452" cy="108000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Reflection Exercise: Symbols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7E0351-AA05-374E-81DC-13E82A183FE9}"/>
              </a:ext>
            </a:extLst>
          </p:cNvPr>
          <p:cNvSpPr/>
          <p:nvPr/>
        </p:nvSpPr>
        <p:spPr>
          <a:xfrm>
            <a:off x="892629" y="2320185"/>
            <a:ext cx="9056914" cy="1849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strongest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symbols you see in Sanofi?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  	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…………………………………………………………………………………………………………………….</a:t>
            </a: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	…………………………………………………………………………………………………………………….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	…………………………………………………………………………………………………………………….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E1797-18AE-7448-A0C6-B1629E66F7F3}"/>
              </a:ext>
            </a:extLst>
          </p:cNvPr>
          <p:cNvSpPr/>
          <p:nvPr/>
        </p:nvSpPr>
        <p:spPr>
          <a:xfrm>
            <a:off x="936172" y="4170757"/>
            <a:ext cx="9056914" cy="1849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they send about what is truly valued?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  	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…………………………………………………………………………………………………………………….</a:t>
            </a: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	…………………………………………………………………………………………………………………….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	…………………………………………………………………………………………………………………….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3FCF3-2B03-44A1-AA29-8F91E37E7FE6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38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 descr="A picture containing toy, riding, man&#10;&#10;Description automatically generated">
            <a:extLst>
              <a:ext uri="{FF2B5EF4-FFF2-40B4-BE49-F238E27FC236}">
                <a16:creationId xmlns:a16="http://schemas.microsoft.com/office/drawing/2014/main" id="{F1EA4938-0437-44DA-9D91-AC2A8729F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BE2F2C5-CC73-4C7C-8EAF-5059BB29B434}"/>
              </a:ext>
            </a:extLst>
          </p:cNvPr>
          <p:cNvSpPr/>
          <p:nvPr/>
        </p:nvSpPr>
        <p:spPr>
          <a:xfrm>
            <a:off x="68316" y="1251591"/>
            <a:ext cx="6027684" cy="5247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67754-3C76-4CF9-A74C-BEA3F258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479" y="195857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 Out Activity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30 Minutes</a:t>
            </a:r>
            <a:endParaRPr lang="en-US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4153F-6D05-4911-BA47-3B2DCB01F86B}"/>
              </a:ext>
            </a:extLst>
          </p:cNvPr>
          <p:cNvSpPr txBox="1"/>
          <p:nvPr/>
        </p:nvSpPr>
        <p:spPr>
          <a:xfrm>
            <a:off x="437123" y="3210318"/>
            <a:ext cx="5290068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the  next slide you will see a total of 36 images. In your break-out groups, discuss and arrive at a consensus on the top 3 pictures that best represent 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Culture@Sanofi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India and tell us why?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 your participant workbook for the images</a:t>
            </a:r>
          </a:p>
          <a:p>
            <a:pPr marL="238125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606C2-25DB-4025-9A09-3ACCE5D786E1}"/>
              </a:ext>
            </a:extLst>
          </p:cNvPr>
          <p:cNvSpPr txBox="1"/>
          <p:nvPr/>
        </p:nvSpPr>
        <p:spPr>
          <a:xfrm>
            <a:off x="980088" y="5334221"/>
            <a:ext cx="4204137" cy="999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525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a spokesperson who will represent the group in the plenary</a:t>
            </a:r>
          </a:p>
        </p:txBody>
      </p:sp>
    </p:spTree>
    <p:extLst>
      <p:ext uri="{BB962C8B-B14F-4D97-AF65-F5344CB8AC3E}">
        <p14:creationId xmlns:p14="http://schemas.microsoft.com/office/powerpoint/2010/main" val="1737143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AADDEC-4507-4B74-9FCC-CEB6FA61B076}"/>
              </a:ext>
            </a:extLst>
          </p:cNvPr>
          <p:cNvSpPr/>
          <p:nvPr/>
        </p:nvSpPr>
        <p:spPr>
          <a:xfrm>
            <a:off x="126774" y="1758639"/>
            <a:ext cx="23572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3 Images best represent the current culture at Sanofi?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 Out Activity – 30 minutes</a:t>
            </a:r>
          </a:p>
        </p:txBody>
      </p:sp>
      <p:pic>
        <p:nvPicPr>
          <p:cNvPr id="5" name="Picture Placeholder 5" descr="A picture containing photo, different, white, various&#10;&#10;Description automatically generated">
            <a:extLst>
              <a:ext uri="{FF2B5EF4-FFF2-40B4-BE49-F238E27FC236}">
                <a16:creationId xmlns:a16="http://schemas.microsoft.com/office/drawing/2014/main" id="{D7A3203E-CDF5-4464-86D7-635C512D7E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484066" y="75598"/>
            <a:ext cx="9593580" cy="67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0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AADDEC-4507-4B74-9FCC-CEB6FA61B076}"/>
              </a:ext>
            </a:extLst>
          </p:cNvPr>
          <p:cNvSpPr/>
          <p:nvPr/>
        </p:nvSpPr>
        <p:spPr>
          <a:xfrm>
            <a:off x="126774" y="1758639"/>
            <a:ext cx="23572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3 Images best represent the current culture at Sanofi?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 Out Activity – 30 minutes</a:t>
            </a:r>
          </a:p>
        </p:txBody>
      </p:sp>
      <p:pic>
        <p:nvPicPr>
          <p:cNvPr id="5" name="Picture Placeholder 5" descr="A picture containing photo, different, white, various&#10;&#10;Description automatically generated">
            <a:extLst>
              <a:ext uri="{FF2B5EF4-FFF2-40B4-BE49-F238E27FC236}">
                <a16:creationId xmlns:a16="http://schemas.microsoft.com/office/drawing/2014/main" id="{D7A3203E-CDF5-4464-86D7-635C512D7E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798" b="49630"/>
          <a:stretch/>
        </p:blipFill>
        <p:spPr>
          <a:xfrm>
            <a:off x="3053693" y="510312"/>
            <a:ext cx="7844156" cy="556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5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AADDEC-4507-4B74-9FCC-CEB6FA61B076}"/>
              </a:ext>
            </a:extLst>
          </p:cNvPr>
          <p:cNvSpPr/>
          <p:nvPr/>
        </p:nvSpPr>
        <p:spPr>
          <a:xfrm>
            <a:off x="126774" y="1758639"/>
            <a:ext cx="23572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3 Images best represent the current culture at Sanofi?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 Out Activity – 30 minutes</a:t>
            </a:r>
          </a:p>
        </p:txBody>
      </p:sp>
      <p:pic>
        <p:nvPicPr>
          <p:cNvPr id="5" name="Picture Placeholder 5" descr="A picture containing photo, different, white, various&#10;&#10;Description automatically generated">
            <a:extLst>
              <a:ext uri="{FF2B5EF4-FFF2-40B4-BE49-F238E27FC236}">
                <a16:creationId xmlns:a16="http://schemas.microsoft.com/office/drawing/2014/main" id="{D7A3203E-CDF5-4464-86D7-635C512D7E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02" t="1980" b="49004"/>
          <a:stretch/>
        </p:blipFill>
        <p:spPr>
          <a:xfrm>
            <a:off x="2960466" y="434714"/>
            <a:ext cx="8222195" cy="57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1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AADDEC-4507-4B74-9FCC-CEB6FA61B076}"/>
              </a:ext>
            </a:extLst>
          </p:cNvPr>
          <p:cNvSpPr/>
          <p:nvPr/>
        </p:nvSpPr>
        <p:spPr>
          <a:xfrm>
            <a:off x="126774" y="1758639"/>
            <a:ext cx="23572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3 Images best represent the current culture at Sanofi?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 Out Activity – 30 minutes</a:t>
            </a:r>
          </a:p>
        </p:txBody>
      </p:sp>
      <p:pic>
        <p:nvPicPr>
          <p:cNvPr id="5" name="Picture Placeholder 5" descr="A picture containing photo, different, white, various&#10;&#10;Description automatically generated">
            <a:extLst>
              <a:ext uri="{FF2B5EF4-FFF2-40B4-BE49-F238E27FC236}">
                <a16:creationId xmlns:a16="http://schemas.microsoft.com/office/drawing/2014/main" id="{D7A3203E-CDF5-4464-86D7-635C512D7E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895" r="49954"/>
          <a:stretch/>
        </p:blipFill>
        <p:spPr>
          <a:xfrm>
            <a:off x="3023712" y="692682"/>
            <a:ext cx="7889127" cy="54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68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AADDEC-4507-4B74-9FCC-CEB6FA61B076}"/>
              </a:ext>
            </a:extLst>
          </p:cNvPr>
          <p:cNvSpPr/>
          <p:nvPr/>
        </p:nvSpPr>
        <p:spPr>
          <a:xfrm>
            <a:off x="126774" y="1758639"/>
            <a:ext cx="23572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3 Images best represent the current culture at Sanofi?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 Out Activity – 30 minutes</a:t>
            </a:r>
          </a:p>
        </p:txBody>
      </p:sp>
      <p:pic>
        <p:nvPicPr>
          <p:cNvPr id="5" name="Picture Placeholder 5" descr="A picture containing photo, different, white, various&#10;&#10;Description automatically generated">
            <a:extLst>
              <a:ext uri="{FF2B5EF4-FFF2-40B4-BE49-F238E27FC236}">
                <a16:creationId xmlns:a16="http://schemas.microsoft.com/office/drawing/2014/main" id="{D7A3203E-CDF5-4464-86D7-635C512D7E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358" t="51441"/>
          <a:stretch/>
        </p:blipFill>
        <p:spPr>
          <a:xfrm>
            <a:off x="3507698" y="704538"/>
            <a:ext cx="8184630" cy="56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96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2A3A870F-2231-46C8-B016-4C6CF36B278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8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2A3A870F-2231-46C8-B016-4C6CF36B2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D6B68DB-E995-439E-A328-F03061DDD1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2800" b="1" dirty="0">
              <a:latin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241F9-75C6-E34C-BD79-5C3D65A0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691" y="9940"/>
            <a:ext cx="8975452" cy="108000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Break out activity – Summary of Group Discussion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7E0351-AA05-374E-81DC-13E82A183FE9}"/>
              </a:ext>
            </a:extLst>
          </p:cNvPr>
          <p:cNvSpPr/>
          <p:nvPr/>
        </p:nvSpPr>
        <p:spPr>
          <a:xfrm>
            <a:off x="2791432" y="674000"/>
            <a:ext cx="7900014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You may use this slide to summarize</a:t>
            </a:r>
            <a:r>
              <a:rPr lang="en-GB" sz="2000" b="1" i="1" dirty="0">
                <a:solidFill>
                  <a:srgbClr val="0070C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your group’s output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3FCF3-2B03-44A1-AA29-8F91E37E7FE6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6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AAD5B05-B639-4B5C-AC6B-76184743429F}"/>
              </a:ext>
            </a:extLst>
          </p:cNvPr>
          <p:cNvSpPr txBox="1">
            <a:spLocks/>
          </p:cNvSpPr>
          <p:nvPr/>
        </p:nvSpPr>
        <p:spPr>
          <a:xfrm>
            <a:off x="3236424" y="425522"/>
            <a:ext cx="5719154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Stock underperformance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175C5-EF1A-48BB-AC09-32F3747C81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16" b="21750"/>
          <a:stretch/>
        </p:blipFill>
        <p:spPr>
          <a:xfrm>
            <a:off x="-13253" y="1713550"/>
            <a:ext cx="12192000" cy="38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9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748F6CC3-EED2-4959-858E-016F79FAF2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993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5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4F11386D-4440-430E-957B-8BA6E8B3E26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2800" b="1" dirty="0">
              <a:latin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1AFD2A-2060-441F-A955-890E74D9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360" y="-129207"/>
            <a:ext cx="8975452" cy="108000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Focusing on the « How » to shift our culture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F3A192-FA5B-C340-8933-E8FCE89829C5}"/>
              </a:ext>
            </a:extLst>
          </p:cNvPr>
          <p:cNvGrpSpPr/>
          <p:nvPr/>
        </p:nvGrpSpPr>
        <p:grpSpPr>
          <a:xfrm>
            <a:off x="1197771" y="1452468"/>
            <a:ext cx="2713240" cy="1835643"/>
            <a:chOff x="1542614" y="1930740"/>
            <a:chExt cx="2713240" cy="1835643"/>
          </a:xfrm>
        </p:grpSpPr>
        <p:sp>
          <p:nvSpPr>
            <p:cNvPr id="5" name="Forme en L 4">
              <a:extLst>
                <a:ext uri="{FF2B5EF4-FFF2-40B4-BE49-F238E27FC236}">
                  <a16:creationId xmlns:a16="http://schemas.microsoft.com/office/drawing/2014/main" id="{B93DB6CB-BFE9-44E0-8F4A-21595C9B8BDC}"/>
                </a:ext>
              </a:extLst>
            </p:cNvPr>
            <p:cNvSpPr/>
            <p:nvPr/>
          </p:nvSpPr>
          <p:spPr>
            <a:xfrm rot="5400000">
              <a:off x="1521832" y="1951522"/>
              <a:ext cx="526473" cy="484909"/>
            </a:xfrm>
            <a:prstGeom prst="corner">
              <a:avLst>
                <a:gd name="adj1" fmla="val 11787"/>
                <a:gd name="adj2" fmla="val 10855"/>
              </a:avLst>
            </a:prstGeom>
            <a:solidFill>
              <a:srgbClr val="0690D4"/>
            </a:solidFill>
            <a:ln>
              <a:solidFill>
                <a:srgbClr val="069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1AE09-67CB-4E17-B5D9-6D3CFEDC1683}"/>
                </a:ext>
              </a:extLst>
            </p:cNvPr>
            <p:cNvSpPr/>
            <p:nvPr/>
          </p:nvSpPr>
          <p:spPr>
            <a:xfrm>
              <a:off x="1662217" y="2208163"/>
              <a:ext cx="25200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#1. 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Stretch to go beyond the level we have operated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at up until now</a:t>
              </a:r>
            </a:p>
          </p:txBody>
        </p:sp>
        <p:sp>
          <p:nvSpPr>
            <p:cNvPr id="7" name="Forme en L 6">
              <a:extLst>
                <a:ext uri="{FF2B5EF4-FFF2-40B4-BE49-F238E27FC236}">
                  <a16:creationId xmlns:a16="http://schemas.microsoft.com/office/drawing/2014/main" id="{88508704-0224-4B34-8545-3092D8A3681C}"/>
                </a:ext>
              </a:extLst>
            </p:cNvPr>
            <p:cNvSpPr/>
            <p:nvPr/>
          </p:nvSpPr>
          <p:spPr>
            <a:xfrm rot="16200000">
              <a:off x="3750163" y="3260692"/>
              <a:ext cx="526473" cy="484909"/>
            </a:xfrm>
            <a:prstGeom prst="corner">
              <a:avLst>
                <a:gd name="adj1" fmla="val 11787"/>
                <a:gd name="adj2" fmla="val 10855"/>
              </a:avLst>
            </a:prstGeom>
            <a:solidFill>
              <a:srgbClr val="0690D4"/>
            </a:solidFill>
            <a:ln>
              <a:solidFill>
                <a:srgbClr val="069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052B3-0AB7-D941-BBB5-0A2D09C7CA79}"/>
              </a:ext>
            </a:extLst>
          </p:cNvPr>
          <p:cNvGrpSpPr/>
          <p:nvPr/>
        </p:nvGrpSpPr>
        <p:grpSpPr>
          <a:xfrm>
            <a:off x="4952098" y="1915835"/>
            <a:ext cx="2492135" cy="1883526"/>
            <a:chOff x="6093837" y="1717392"/>
            <a:chExt cx="2492135" cy="1883526"/>
          </a:xfrm>
        </p:grpSpPr>
        <p:sp>
          <p:nvSpPr>
            <p:cNvPr id="9" name="Forme en L 8">
              <a:extLst>
                <a:ext uri="{FF2B5EF4-FFF2-40B4-BE49-F238E27FC236}">
                  <a16:creationId xmlns:a16="http://schemas.microsoft.com/office/drawing/2014/main" id="{E24EE584-FBAC-41AC-8820-4CACCD9EBC9E}"/>
                </a:ext>
              </a:extLst>
            </p:cNvPr>
            <p:cNvSpPr/>
            <p:nvPr/>
          </p:nvSpPr>
          <p:spPr>
            <a:xfrm rot="5400000">
              <a:off x="6073055" y="1738174"/>
              <a:ext cx="526473" cy="484909"/>
            </a:xfrm>
            <a:prstGeom prst="corner">
              <a:avLst>
                <a:gd name="adj1" fmla="val 11787"/>
                <a:gd name="adj2" fmla="val 10855"/>
              </a:avLst>
            </a:prstGeom>
            <a:solidFill>
              <a:srgbClr val="0690D4"/>
            </a:solidFill>
            <a:ln>
              <a:solidFill>
                <a:srgbClr val="069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5DFB26-F2DB-400C-94C0-591FB7FE9495}"/>
                </a:ext>
              </a:extLst>
            </p:cNvPr>
            <p:cNvSpPr/>
            <p:nvPr/>
          </p:nvSpPr>
          <p:spPr>
            <a:xfrm>
              <a:off x="6448651" y="1980628"/>
              <a:ext cx="183249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#2. 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Act in the interest of our patients and customers</a:t>
              </a:r>
            </a:p>
          </p:txBody>
        </p:sp>
        <p:sp>
          <p:nvSpPr>
            <p:cNvPr id="11" name="Forme en L 10">
              <a:extLst>
                <a:ext uri="{FF2B5EF4-FFF2-40B4-BE49-F238E27FC236}">
                  <a16:creationId xmlns:a16="http://schemas.microsoft.com/office/drawing/2014/main" id="{5046C727-09A7-41F8-B1F3-7F5FC13FABD1}"/>
                </a:ext>
              </a:extLst>
            </p:cNvPr>
            <p:cNvSpPr/>
            <p:nvPr/>
          </p:nvSpPr>
          <p:spPr>
            <a:xfrm rot="16200000">
              <a:off x="8080281" y="3095227"/>
              <a:ext cx="526473" cy="484909"/>
            </a:xfrm>
            <a:prstGeom prst="corner">
              <a:avLst>
                <a:gd name="adj1" fmla="val 11787"/>
                <a:gd name="adj2" fmla="val 10855"/>
              </a:avLst>
            </a:prstGeom>
            <a:solidFill>
              <a:srgbClr val="0690D4"/>
            </a:solidFill>
            <a:ln>
              <a:solidFill>
                <a:srgbClr val="069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1664A9-2CA3-EC40-A6A6-83BF4E5E7721}"/>
              </a:ext>
            </a:extLst>
          </p:cNvPr>
          <p:cNvGrpSpPr/>
          <p:nvPr/>
        </p:nvGrpSpPr>
        <p:grpSpPr>
          <a:xfrm>
            <a:off x="1218259" y="4202583"/>
            <a:ext cx="2819203" cy="1687520"/>
            <a:chOff x="763469" y="4285608"/>
            <a:chExt cx="2819203" cy="1687520"/>
          </a:xfrm>
        </p:grpSpPr>
        <p:sp>
          <p:nvSpPr>
            <p:cNvPr id="13" name="Forme en L 12">
              <a:extLst>
                <a:ext uri="{FF2B5EF4-FFF2-40B4-BE49-F238E27FC236}">
                  <a16:creationId xmlns:a16="http://schemas.microsoft.com/office/drawing/2014/main" id="{4875572F-AD38-42FB-AFB0-E28FC12E374F}"/>
                </a:ext>
              </a:extLst>
            </p:cNvPr>
            <p:cNvSpPr/>
            <p:nvPr/>
          </p:nvSpPr>
          <p:spPr>
            <a:xfrm rot="5400000">
              <a:off x="742687" y="4306390"/>
              <a:ext cx="526473" cy="484909"/>
            </a:xfrm>
            <a:prstGeom prst="corner">
              <a:avLst>
                <a:gd name="adj1" fmla="val 11787"/>
                <a:gd name="adj2" fmla="val 10855"/>
              </a:avLst>
            </a:prstGeom>
            <a:solidFill>
              <a:srgbClr val="0690D4"/>
            </a:solidFill>
            <a:ln>
              <a:solidFill>
                <a:srgbClr val="069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252A7-22A0-4424-B1FC-F7529FF8DDAE}"/>
                </a:ext>
              </a:extLst>
            </p:cNvPr>
            <p:cNvSpPr/>
            <p:nvPr/>
          </p:nvSpPr>
          <p:spPr>
            <a:xfrm>
              <a:off x="820218" y="4426952"/>
              <a:ext cx="25200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#3. 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Take action instead of waiting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be told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what to do</a:t>
              </a:r>
            </a:p>
          </p:txBody>
        </p:sp>
        <p:sp>
          <p:nvSpPr>
            <p:cNvPr id="15" name="Forme en L 14">
              <a:extLst>
                <a:ext uri="{FF2B5EF4-FFF2-40B4-BE49-F238E27FC236}">
                  <a16:creationId xmlns:a16="http://schemas.microsoft.com/office/drawing/2014/main" id="{CD88E586-0E7C-429E-9F46-105F0E4CB8DA}"/>
                </a:ext>
              </a:extLst>
            </p:cNvPr>
            <p:cNvSpPr/>
            <p:nvPr/>
          </p:nvSpPr>
          <p:spPr>
            <a:xfrm rot="16200000">
              <a:off x="3076981" y="5467437"/>
              <a:ext cx="526473" cy="484909"/>
            </a:xfrm>
            <a:prstGeom prst="corner">
              <a:avLst>
                <a:gd name="adj1" fmla="val 11787"/>
                <a:gd name="adj2" fmla="val 10855"/>
              </a:avLst>
            </a:prstGeom>
            <a:solidFill>
              <a:srgbClr val="0690D4"/>
            </a:solidFill>
            <a:ln>
              <a:solidFill>
                <a:srgbClr val="069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29FFDDE-19D9-9C40-90FA-E94EDB015199}"/>
              </a:ext>
            </a:extLst>
          </p:cNvPr>
          <p:cNvGrpSpPr/>
          <p:nvPr/>
        </p:nvGrpSpPr>
        <p:grpSpPr>
          <a:xfrm>
            <a:off x="4952098" y="4268787"/>
            <a:ext cx="3101946" cy="1793600"/>
            <a:chOff x="5474384" y="4170523"/>
            <a:chExt cx="3101946" cy="1793600"/>
          </a:xfrm>
        </p:grpSpPr>
        <p:sp>
          <p:nvSpPr>
            <p:cNvPr id="17" name="Forme en L 16">
              <a:extLst>
                <a:ext uri="{FF2B5EF4-FFF2-40B4-BE49-F238E27FC236}">
                  <a16:creationId xmlns:a16="http://schemas.microsoft.com/office/drawing/2014/main" id="{563FE4DE-0B8B-4024-9515-6FFA401DFF61}"/>
                </a:ext>
              </a:extLst>
            </p:cNvPr>
            <p:cNvSpPr/>
            <p:nvPr/>
          </p:nvSpPr>
          <p:spPr>
            <a:xfrm rot="5400000">
              <a:off x="5453602" y="4191305"/>
              <a:ext cx="526473" cy="484909"/>
            </a:xfrm>
            <a:prstGeom prst="corner">
              <a:avLst>
                <a:gd name="adj1" fmla="val 11787"/>
                <a:gd name="adj2" fmla="val 10855"/>
              </a:avLst>
            </a:prstGeom>
            <a:solidFill>
              <a:srgbClr val="0690D4"/>
            </a:solidFill>
            <a:ln>
              <a:solidFill>
                <a:srgbClr val="069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7ECA33-1A26-4FF0-B02D-54EC539A3C61}"/>
                </a:ext>
              </a:extLst>
            </p:cNvPr>
            <p:cNvSpPr/>
            <p:nvPr/>
          </p:nvSpPr>
          <p:spPr>
            <a:xfrm>
              <a:off x="5821520" y="4377448"/>
              <a:ext cx="242568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#4. 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Put the interests of the organisation ahead of my own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 those of our team</a:t>
              </a:r>
            </a:p>
          </p:txBody>
        </p:sp>
        <p:sp>
          <p:nvSpPr>
            <p:cNvPr id="19" name="Forme en L 18">
              <a:extLst>
                <a:ext uri="{FF2B5EF4-FFF2-40B4-BE49-F238E27FC236}">
                  <a16:creationId xmlns:a16="http://schemas.microsoft.com/office/drawing/2014/main" id="{578CFB7C-948E-4064-967E-8E8AE40AF11D}"/>
                </a:ext>
              </a:extLst>
            </p:cNvPr>
            <p:cNvSpPr/>
            <p:nvPr/>
          </p:nvSpPr>
          <p:spPr>
            <a:xfrm rot="16200000">
              <a:off x="8070639" y="5458432"/>
              <a:ext cx="526473" cy="484909"/>
            </a:xfrm>
            <a:prstGeom prst="corner">
              <a:avLst>
                <a:gd name="adj1" fmla="val 11787"/>
                <a:gd name="adj2" fmla="val 10855"/>
              </a:avLst>
            </a:prstGeom>
            <a:solidFill>
              <a:srgbClr val="0690D4"/>
            </a:solidFill>
            <a:ln>
              <a:solidFill>
                <a:srgbClr val="0690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0" name="Rectangle : avec coins arrondis en diagonale 18">
            <a:extLst>
              <a:ext uri="{FF2B5EF4-FFF2-40B4-BE49-F238E27FC236}">
                <a16:creationId xmlns:a16="http://schemas.microsoft.com/office/drawing/2014/main" id="{A62AA811-9AF9-C94F-8492-BD54CADF6339}"/>
              </a:ext>
            </a:extLst>
          </p:cNvPr>
          <p:cNvSpPr/>
          <p:nvPr/>
        </p:nvSpPr>
        <p:spPr>
          <a:xfrm>
            <a:off x="8535304" y="2528787"/>
            <a:ext cx="3171283" cy="2109239"/>
          </a:xfrm>
          <a:prstGeom prst="round2DiagRect">
            <a:avLst/>
          </a:prstGeom>
          <a:solidFill>
            <a:srgbClr val="0690D4"/>
          </a:solidFill>
          <a:ln w="25400">
            <a:solidFill>
              <a:srgbClr val="00C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four behaviours will gradually replace the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LEAD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competencies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A19E8-D36E-7B42-971E-C097CBE91204}"/>
              </a:ext>
            </a:extLst>
          </p:cNvPr>
          <p:cNvSpPr/>
          <p:nvPr/>
        </p:nvSpPr>
        <p:spPr>
          <a:xfrm>
            <a:off x="5010275" y="6574203"/>
            <a:ext cx="217145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Verdana" panose="020B0604030504040204" pitchFamily="34" charset="0"/>
              </a:rPr>
              <a:t>©Walking the Talk, Ltd, 2020 All rights reserved | WTT1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8C6063-2766-4BA4-8D64-FAF1C8191E16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1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13B3A1BA-697F-4400-8DD2-14B8D2B36D3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1362458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28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13B3A1BA-697F-4400-8DD2-14B8D2B36D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D735FF0-E94A-4D3D-BC57-84CFDF5755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 defTabSz="914377">
              <a:defRPr/>
            </a:pPr>
            <a:endParaRPr kumimoji="0" lang="en-US" sz="2800" b="1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CA67B-EAB7-40B3-9237-9F94609E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4 Play to Win observable behaviors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7DE53B-1F85-4F6B-BAF6-E904967273AF}"/>
              </a:ext>
            </a:extLst>
          </p:cNvPr>
          <p:cNvSpPr txBox="1"/>
          <p:nvPr/>
        </p:nvSpPr>
        <p:spPr>
          <a:xfrm>
            <a:off x="122635" y="1177709"/>
            <a:ext cx="5969133" cy="222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A5292"/>
                </a:solidFill>
                <a:effectLst/>
                <a:uLnTx/>
                <a:uFillTx/>
                <a:latin typeface="ITC Avant Garde Gothic Std Demi" panose="020B0502020202020204"/>
                <a:ea typeface="+mn-ea"/>
                <a:cs typeface="+mn-cs"/>
              </a:rPr>
              <a:t>#1. Stretch to go beyond the level we have operated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A5292"/>
                </a:solidFill>
                <a:effectLst/>
                <a:uLnTx/>
                <a:uFillTx/>
                <a:latin typeface="ITC Avant Garde Gothic Std Demi" panose="020B0502020202020204"/>
                <a:ea typeface="+mn-ea"/>
                <a:cs typeface="+mn-cs"/>
              </a:rPr>
              <a:t>at up until now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Constantly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challenge the status quo 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get a better outcome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Focus on the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priorities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that will deliver the best outcomes and stops activities that won’t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Don’t tolerate mediocrity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Ensure that stretching, challenging and doing things differently doesn’t compromise our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values 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sound judgement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6BB871-8E59-4B9B-A00F-65300AC8C658}"/>
              </a:ext>
            </a:extLst>
          </p:cNvPr>
          <p:cNvSpPr txBox="1"/>
          <p:nvPr/>
        </p:nvSpPr>
        <p:spPr>
          <a:xfrm>
            <a:off x="478369" y="3882158"/>
            <a:ext cx="5866183" cy="194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A5292"/>
                </a:solidFill>
                <a:effectLst/>
                <a:uLnTx/>
                <a:uFillTx/>
                <a:latin typeface="ITC Avant Garde Gothic Std Demi" panose="020B0502020202020204"/>
                <a:ea typeface="+mn-ea"/>
                <a:cs typeface="+mn-cs"/>
              </a:rPr>
              <a:t>#3. Act in the interest of our patients and customers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4A5292"/>
              </a:solidFill>
              <a:effectLst/>
              <a:uLnTx/>
              <a:uFillTx/>
              <a:latin typeface="ITC Avant Garde Gothic Std Demi" panose="020B0502020202020204"/>
              <a:ea typeface="+mn-ea"/>
              <a:cs typeface="+mn-cs"/>
            </a:endParaRP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Actively engage with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patients and customers 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know their current and future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needs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When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decisions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is that in the interest of our patients/customers?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B747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AA3B91-A5DA-4915-B7C8-6872507B90BB}"/>
              </a:ext>
            </a:extLst>
          </p:cNvPr>
          <p:cNvSpPr txBox="1"/>
          <p:nvPr/>
        </p:nvSpPr>
        <p:spPr>
          <a:xfrm>
            <a:off x="6018447" y="1189264"/>
            <a:ext cx="5791204" cy="281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A5292"/>
                </a:solidFill>
                <a:effectLst/>
                <a:uLnTx/>
                <a:uFillTx/>
                <a:latin typeface="ITC Avant Garde Gothic Std Demi" panose="020B0502020202020204"/>
                <a:ea typeface="+mn-ea"/>
                <a:cs typeface="+mn-cs"/>
              </a:rPr>
              <a:t>#2. Take action instead of waiting to be told what to do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4A5292"/>
              </a:solidFill>
              <a:effectLst/>
              <a:uLnTx/>
              <a:uFillTx/>
              <a:latin typeface="ITC Avant Garde Gothic Std Demi" panose="020B0502020202020204"/>
              <a:ea typeface="+mn-ea"/>
              <a:cs typeface="+mn-cs"/>
            </a:endParaRP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Take smart 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informed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bets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based on the information at hand, even if that is not 100% complete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Make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bold and impactful decisions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which move us forward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any situation focus on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we can constructively do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despite the constrains 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Constantly ask how we can take action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without waiting to be told what to do</a:t>
            </a:r>
          </a:p>
          <a:p>
            <a:pPr marL="380990" marR="0" lvl="0" indent="-38099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4A5292"/>
              </a:solidFill>
              <a:effectLst/>
              <a:uLnTx/>
              <a:uFillTx/>
              <a:latin typeface="ITC Avant Garde Gothic Std Demi" panose="020B050202020202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B747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0D8B0D-33DC-4D62-BB5D-A0C0425DA98E}"/>
              </a:ext>
            </a:extLst>
          </p:cNvPr>
          <p:cNvSpPr txBox="1"/>
          <p:nvPr/>
        </p:nvSpPr>
        <p:spPr>
          <a:xfrm>
            <a:off x="6171280" y="3868903"/>
            <a:ext cx="5969133" cy="23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A5292"/>
                </a:solidFill>
                <a:effectLst/>
                <a:uLnTx/>
                <a:uFillTx/>
                <a:latin typeface="ITC Avant Garde Gothic Std Demi" panose="020B0502020202020204"/>
                <a:ea typeface="+mn-ea"/>
                <a:cs typeface="+mn-cs"/>
              </a:rPr>
              <a:t>#4. Put the interests of the organization ahead of my own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A5292"/>
                </a:solidFill>
                <a:effectLst/>
                <a:uLnTx/>
                <a:uFillTx/>
                <a:latin typeface="ITC Avant Garde Gothic Std Demi" panose="020B0502020202020204"/>
                <a:ea typeface="+mn-ea"/>
                <a:cs typeface="+mn-cs"/>
              </a:rPr>
              <a:t>or those of our team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4A5292"/>
              </a:solidFill>
              <a:effectLst/>
              <a:uLnTx/>
              <a:uFillTx/>
              <a:latin typeface="ITC Avant Garde Gothic Std Demi" panose="020B0502020202020204"/>
              <a:ea typeface="+mn-ea"/>
              <a:cs typeface="+mn-cs"/>
            </a:endParaRP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Consider both the long and short-term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impact of decisions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Put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collective and global goals 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above individual or local goals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Share resources and capabilities 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 those with the greatest need and/or potential impact</a:t>
            </a:r>
          </a:p>
          <a:p>
            <a:pPr marL="380990" marR="0" lvl="0" indent="-38099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Enable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decision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making 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6B747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 the appropriate level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B747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694CD-1E22-4343-9E18-E600C1A781CF}"/>
              </a:ext>
            </a:extLst>
          </p:cNvPr>
          <p:cNvSpPr/>
          <p:nvPr/>
        </p:nvSpPr>
        <p:spPr>
          <a:xfrm>
            <a:off x="5010275" y="6574203"/>
            <a:ext cx="217145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Verdana" panose="020B0604030504040204" pitchFamily="34" charset="0"/>
              </a:rPr>
              <a:t>©Walking the Talk, Ltd, 2020 All rights reserved | WTT1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832E1A-BCB8-4789-9BC7-D539F3A65E59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DD07324-0702-43BB-A183-888BAAD043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6194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8"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3572E08-A480-4D14-959D-47C28D0E623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fr-FR" sz="2800" b="1" dirty="0">
              <a:latin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229318-9991-48F5-832A-04D28052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550" y="0"/>
            <a:ext cx="8975452" cy="1080000"/>
          </a:xfrm>
        </p:spPr>
        <p:txBody>
          <a:bodyPr/>
          <a:lstStyle/>
          <a:p>
            <a:r>
              <a:rPr lang="fr-FR" b="1" dirty="0">
                <a:solidFill>
                  <a:schemeClr val="tx2"/>
                </a:solidFill>
              </a:rPr>
              <a:t>Leveraging the power of questions</a:t>
            </a:r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BFF68F84-3CA6-4AFF-8D89-E2B06B0A222D}"/>
              </a:ext>
            </a:extLst>
          </p:cNvPr>
          <p:cNvSpPr txBox="1"/>
          <p:nvPr/>
        </p:nvSpPr>
        <p:spPr>
          <a:xfrm>
            <a:off x="5100396" y="1423725"/>
            <a:ext cx="66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690D4"/>
                </a:solidFill>
                <a:effectLst/>
                <a:uLnTx/>
                <a:uFillTx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Every day, everywhere, everyone should ask…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7D218-E357-4992-AFAA-92A7C6291D4F}"/>
              </a:ext>
            </a:extLst>
          </p:cNvPr>
          <p:cNvSpPr/>
          <p:nvPr/>
        </p:nvSpPr>
        <p:spPr>
          <a:xfrm>
            <a:off x="5100396" y="2003515"/>
            <a:ext cx="6624000" cy="707886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How can I make this more in the interests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 the patients or customers?</a:t>
            </a:r>
            <a:endParaRPr kumimoji="0" lang="en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F51331-2DB6-4EEE-952E-BB0958955B3B}"/>
              </a:ext>
            </a:extLst>
          </p:cNvPr>
          <p:cNvSpPr/>
          <p:nvPr/>
        </p:nvSpPr>
        <p:spPr>
          <a:xfrm>
            <a:off x="5099420" y="2921850"/>
            <a:ext cx="6624000" cy="50629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How can I do this better or differently?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3E00DC-ABE5-4E68-AE29-E6DE2212970D}"/>
              </a:ext>
            </a:extLst>
          </p:cNvPr>
          <p:cNvSpPr/>
          <p:nvPr/>
        </p:nvSpPr>
        <p:spPr>
          <a:xfrm>
            <a:off x="5099420" y="3784461"/>
            <a:ext cx="6624000" cy="40011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action can I take right now?</a:t>
            </a:r>
            <a:endParaRPr kumimoji="0" lang="en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462F81-7B84-4C4B-80F2-35EA78E62D74}"/>
              </a:ext>
            </a:extLst>
          </p:cNvPr>
          <p:cNvSpPr/>
          <p:nvPr/>
        </p:nvSpPr>
        <p:spPr>
          <a:xfrm>
            <a:off x="5099420" y="5259408"/>
            <a:ext cx="6624000" cy="50629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can I stop doing to deliver more value?</a:t>
            </a:r>
            <a:endParaRPr kumimoji="0" lang="en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CA53AD-1101-4019-9628-84F7154FB203}"/>
              </a:ext>
            </a:extLst>
          </p:cNvPr>
          <p:cNvSpPr/>
          <p:nvPr/>
        </p:nvSpPr>
        <p:spPr>
          <a:xfrm>
            <a:off x="5099420" y="4617552"/>
            <a:ext cx="66240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Is this in the best interest of the company overall?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FDE1899-2625-44F2-87AE-C6B0862E13F0}"/>
              </a:ext>
            </a:extLst>
          </p:cNvPr>
          <p:cNvCxnSpPr/>
          <p:nvPr/>
        </p:nvCxnSpPr>
        <p:spPr>
          <a:xfrm>
            <a:off x="6661520" y="2836447"/>
            <a:ext cx="3437050" cy="0"/>
          </a:xfrm>
          <a:prstGeom prst="line">
            <a:avLst/>
          </a:prstGeom>
          <a:ln w="25400">
            <a:solidFill>
              <a:srgbClr val="CC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88FA5F6-C52F-426D-9206-CB13037A92FE}"/>
              </a:ext>
            </a:extLst>
          </p:cNvPr>
          <p:cNvCxnSpPr/>
          <p:nvPr/>
        </p:nvCxnSpPr>
        <p:spPr>
          <a:xfrm>
            <a:off x="6661520" y="3589366"/>
            <a:ext cx="3437050" cy="0"/>
          </a:xfrm>
          <a:prstGeom prst="line">
            <a:avLst/>
          </a:prstGeom>
          <a:ln w="25400">
            <a:solidFill>
              <a:srgbClr val="CC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117D4ED-08EA-4835-B671-04207C221A53}"/>
              </a:ext>
            </a:extLst>
          </p:cNvPr>
          <p:cNvCxnSpPr/>
          <p:nvPr/>
        </p:nvCxnSpPr>
        <p:spPr>
          <a:xfrm>
            <a:off x="6661520" y="4426317"/>
            <a:ext cx="3437050" cy="0"/>
          </a:xfrm>
          <a:prstGeom prst="line">
            <a:avLst/>
          </a:prstGeom>
          <a:ln w="25400">
            <a:solidFill>
              <a:srgbClr val="CC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AB0A776-BDD3-4F1D-B19B-11823A940882}"/>
              </a:ext>
            </a:extLst>
          </p:cNvPr>
          <p:cNvCxnSpPr/>
          <p:nvPr/>
        </p:nvCxnSpPr>
        <p:spPr>
          <a:xfrm>
            <a:off x="6661520" y="5218018"/>
            <a:ext cx="3437050" cy="0"/>
          </a:xfrm>
          <a:prstGeom prst="line">
            <a:avLst/>
          </a:prstGeom>
          <a:ln w="25400">
            <a:solidFill>
              <a:srgbClr val="CC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C77B78-1D92-4647-B590-C6D1C8602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04" y="1436774"/>
            <a:ext cx="4317756" cy="42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0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DA6C25-3981-BB48-A503-A47AA953C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169" y="374628"/>
            <a:ext cx="7891676" cy="1500216"/>
          </a:xfrm>
        </p:spPr>
        <p:txBody>
          <a:bodyPr/>
          <a:lstStyle/>
          <a:p>
            <a:r>
              <a:rPr lang="en-US" sz="4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1: Reflection</a:t>
            </a:r>
            <a:endParaRPr lang="en-FR" sz="4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647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>
            <a:extLst>
              <a:ext uri="{FF2B5EF4-FFF2-40B4-BE49-F238E27FC236}">
                <a16:creationId xmlns:a16="http://schemas.microsoft.com/office/drawing/2014/main" id="{9AD28BBA-50F7-41AF-9C3E-62C34E65E55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95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69"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3DB54C5D-C715-434D-8AFE-F3F1BA23C4A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2000" i="1" dirty="0">
              <a:latin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1AFD2A-2060-441F-A955-890E74D9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550" y="-1"/>
            <a:ext cx="8975452" cy="1323439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Personal Reflection for Day 2  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sz="2000" i="1" dirty="0">
                <a:solidFill>
                  <a:schemeClr val="tx2"/>
                </a:solidFill>
              </a:rPr>
              <a:t>Which of the 4 behaviours will be the </a:t>
            </a:r>
            <a:r>
              <a:rPr lang="en-GB" sz="2400" i="1" dirty="0">
                <a:solidFill>
                  <a:schemeClr val="tx2"/>
                </a:solidFill>
              </a:rPr>
              <a:t>easiest</a:t>
            </a:r>
            <a:r>
              <a:rPr lang="en-GB" sz="2000" i="1" dirty="0">
                <a:solidFill>
                  <a:schemeClr val="tx2"/>
                </a:solidFill>
              </a:rPr>
              <a:t> and which will be the most </a:t>
            </a:r>
            <a:r>
              <a:rPr lang="en-GB" sz="2400" i="1" dirty="0">
                <a:solidFill>
                  <a:schemeClr val="tx2"/>
                </a:solidFill>
              </a:rPr>
              <a:t>challenging</a:t>
            </a:r>
            <a:r>
              <a:rPr lang="en-GB" sz="2000" i="1" dirty="0">
                <a:solidFill>
                  <a:schemeClr val="tx2"/>
                </a:solidFill>
              </a:rPr>
              <a:t> for us to demonstrate?</a:t>
            </a:r>
            <a:endParaRPr lang="en-GB" i="1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676B37-489B-4948-9710-0090099D2DB8}"/>
              </a:ext>
            </a:extLst>
          </p:cNvPr>
          <p:cNvSpPr/>
          <p:nvPr/>
        </p:nvSpPr>
        <p:spPr>
          <a:xfrm>
            <a:off x="5010275" y="6574203"/>
            <a:ext cx="217145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Verdana" panose="020B0604030504040204" pitchFamily="34" charset="0"/>
              </a:rPr>
              <a:t>©Walking the Talk, Ltd, 2020 All rights reserved | WTT1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EE50C0-B6D2-4D74-B147-7D1EB8BDDCA6}"/>
              </a:ext>
            </a:extLst>
          </p:cNvPr>
          <p:cNvSpPr/>
          <p:nvPr/>
        </p:nvSpPr>
        <p:spPr>
          <a:xfrm>
            <a:off x="5010275" y="6574203"/>
            <a:ext cx="217145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Verdana" panose="020B0604030504040204" pitchFamily="34" charset="0"/>
              </a:rPr>
              <a:t>©Walking the Talk, Ltd, 2020 All rights reserved | WTT1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C5B4CC-5246-428F-B43B-12637FB6C381}"/>
              </a:ext>
            </a:extLst>
          </p:cNvPr>
          <p:cNvSpPr/>
          <p:nvPr/>
        </p:nvSpPr>
        <p:spPr>
          <a:xfrm>
            <a:off x="5010275" y="6574203"/>
            <a:ext cx="217145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Verdana" panose="020B0604030504040204" pitchFamily="34" charset="0"/>
              </a:rPr>
              <a:t>©Walking the Talk, Ltd, 2020 All rights reserved | WTT1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D1F646-BE5E-4AB7-ABF7-711D7CD45290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29ED8B-8EC5-4173-8A3B-D7F20C0D4602}"/>
              </a:ext>
            </a:extLst>
          </p:cNvPr>
          <p:cNvSpPr/>
          <p:nvPr/>
        </p:nvSpPr>
        <p:spPr>
          <a:xfrm>
            <a:off x="892629" y="2320185"/>
            <a:ext cx="9056914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Most challenging:  	</a:t>
            </a:r>
            <a:r>
              <a:rPr lang="en-GB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…………………………………………………………………………………………………………………….</a:t>
            </a:r>
          </a:p>
          <a:p>
            <a:pPr indent="457200">
              <a:lnSpc>
                <a:spcPct val="150000"/>
              </a:lnSpc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	…………………………………………………………………………………………………………………….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	…………………………………………………………………………………………………………………….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3C3275-B227-47C2-A869-7DA4BCCFF72C}"/>
              </a:ext>
            </a:extLst>
          </p:cNvPr>
          <p:cNvSpPr/>
          <p:nvPr/>
        </p:nvSpPr>
        <p:spPr>
          <a:xfrm>
            <a:off x="936172" y="4170757"/>
            <a:ext cx="9056914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Easiest:	  	</a:t>
            </a:r>
            <a:r>
              <a:rPr lang="en-GB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…………………………………………………………………………………………………………………….</a:t>
            </a:r>
          </a:p>
          <a:p>
            <a:pPr indent="457200">
              <a:lnSpc>
                <a:spcPct val="150000"/>
              </a:lnSpc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	…………………………………………………………………………………………………………………….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	…………………………………………………………………………………………………………………….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2DC38-D80B-478E-AAAC-AB64AB39CE73}"/>
              </a:ext>
            </a:extLst>
          </p:cNvPr>
          <p:cNvSpPr/>
          <p:nvPr/>
        </p:nvSpPr>
        <p:spPr>
          <a:xfrm>
            <a:off x="10150220" y="2597426"/>
            <a:ext cx="1915886" cy="2782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r>
              <a:rPr lang="en-GB" dirty="0"/>
              <a:t>Idea: use this exercise with your team to get them thinking about culture change for themselves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3195D4A-5C28-4E63-80B6-CAACC9A527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6719" y="2651538"/>
            <a:ext cx="581991" cy="5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27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5727EA-13D0-4E5E-86F3-B0ADBA1F8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972" y="0"/>
            <a:ext cx="8975452" cy="108000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Personal Reflection and Insights - Day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31156A-94D2-4918-85D9-8B07A80F3C49}"/>
              </a:ext>
            </a:extLst>
          </p:cNvPr>
          <p:cNvSpPr/>
          <p:nvPr/>
        </p:nvSpPr>
        <p:spPr>
          <a:xfrm>
            <a:off x="3278951" y="625984"/>
            <a:ext cx="7271818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You may use this slide to summarize</a:t>
            </a:r>
            <a:r>
              <a:rPr lang="en-GB" b="1" i="1" dirty="0">
                <a:solidFill>
                  <a:srgbClr val="0070C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your key insights for the day</a:t>
            </a: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6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62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AAD5B05-B639-4B5C-AC6B-76184743429F}"/>
              </a:ext>
            </a:extLst>
          </p:cNvPr>
          <p:cNvSpPr txBox="1">
            <a:spLocks/>
          </p:cNvSpPr>
          <p:nvPr/>
        </p:nvSpPr>
        <p:spPr>
          <a:xfrm>
            <a:off x="3236424" y="425522"/>
            <a:ext cx="5719154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Summary conclusion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49150-E86E-440D-9930-1A9549775F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2" t="19928" r="4294" b="15653"/>
          <a:stretch/>
        </p:blipFill>
        <p:spPr>
          <a:xfrm>
            <a:off x="552413" y="1430285"/>
            <a:ext cx="11285958" cy="44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7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AAD5B05-B639-4B5C-AC6B-76184743429F}"/>
              </a:ext>
            </a:extLst>
          </p:cNvPr>
          <p:cNvSpPr txBox="1">
            <a:spLocks/>
          </p:cNvSpPr>
          <p:nvPr/>
        </p:nvSpPr>
        <p:spPr>
          <a:xfrm>
            <a:off x="3107214" y="377922"/>
            <a:ext cx="6305141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Select analyst quotes – 2014-2019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F0CE3F-497B-403E-9C24-E3375289AC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0" t="33228" r="34185" b="13412"/>
          <a:stretch/>
        </p:blipFill>
        <p:spPr>
          <a:xfrm>
            <a:off x="1722782" y="1170739"/>
            <a:ext cx="8746435" cy="4921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9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AAD5B05-B639-4B5C-AC6B-76184743429F}"/>
              </a:ext>
            </a:extLst>
          </p:cNvPr>
          <p:cNvSpPr txBox="1">
            <a:spLocks/>
          </p:cNvSpPr>
          <p:nvPr/>
        </p:nvSpPr>
        <p:spPr>
          <a:xfrm>
            <a:off x="3236424" y="425522"/>
            <a:ext cx="5719154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Current untapped opportunities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3EC7ED-6A6A-4F9D-952B-A00B9400C9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78" t="23368" r="8478" b="12059"/>
          <a:stretch/>
        </p:blipFill>
        <p:spPr>
          <a:xfrm>
            <a:off x="407545" y="1096619"/>
            <a:ext cx="11376910" cy="51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14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508" name="Picture 4" descr="time to rethink concept clock isolated on white background Stock ...">
            <a:extLst>
              <a:ext uri="{FF2B5EF4-FFF2-40B4-BE49-F238E27FC236}">
                <a16:creationId xmlns:a16="http://schemas.microsoft.com/office/drawing/2014/main" id="{5C31E4AD-BEC5-4508-A17A-69E19BE33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7"/>
          <a:stretch/>
        </p:blipFill>
        <p:spPr bwMode="auto">
          <a:xfrm>
            <a:off x="3315805" y="0"/>
            <a:ext cx="8202613" cy="615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42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CB23D1D-943E-4511-A176-ECB39043B7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24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CB23D1D-943E-4511-A176-ECB39043B7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380A88D-0F78-4F92-8641-C4ABAABD7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9943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DAD01C-8F51-4D73-9C13-9437608479BC}"/>
              </a:ext>
            </a:extLst>
          </p:cNvPr>
          <p:cNvSpPr/>
          <p:nvPr/>
        </p:nvSpPr>
        <p:spPr>
          <a:xfrm>
            <a:off x="874642" y="487017"/>
            <a:ext cx="4015409" cy="2037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F4792-14ED-463F-84D2-6275F98837C6}"/>
              </a:ext>
            </a:extLst>
          </p:cNvPr>
          <p:cNvSpPr/>
          <p:nvPr/>
        </p:nvSpPr>
        <p:spPr>
          <a:xfrm>
            <a:off x="154693" y="916368"/>
            <a:ext cx="5282011" cy="92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5679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E1F44D-FF34-4941-85DC-081716967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4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E1F44D-FF34-4941-85DC-081716967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56A4E4-5A0C-4FC4-B44D-A1A8BEC498B1}"/>
              </a:ext>
            </a:extLst>
          </p:cNvPr>
          <p:cNvSpPr/>
          <p:nvPr/>
        </p:nvSpPr>
        <p:spPr>
          <a:xfrm>
            <a:off x="87086" y="6150429"/>
            <a:ext cx="1578428" cy="7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E7721-972B-419F-A4B9-333F406AB4EA}"/>
              </a:ext>
            </a:extLst>
          </p:cNvPr>
          <p:cNvSpPr/>
          <p:nvPr/>
        </p:nvSpPr>
        <p:spPr>
          <a:xfrm>
            <a:off x="5049078" y="6504214"/>
            <a:ext cx="2067339" cy="2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9981B-CA01-461E-A917-69B8AFD2D1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70" t="26462" r="8913" b="14765"/>
          <a:stretch/>
        </p:blipFill>
        <p:spPr>
          <a:xfrm>
            <a:off x="510240" y="1278835"/>
            <a:ext cx="11171520" cy="46018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060DB-8520-4BC3-B82A-5A6A2761F088}"/>
              </a:ext>
            </a:extLst>
          </p:cNvPr>
          <p:cNvSpPr/>
          <p:nvPr/>
        </p:nvSpPr>
        <p:spPr>
          <a:xfrm>
            <a:off x="3051314" y="838221"/>
            <a:ext cx="6089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Driving innovation and growth with strategic choices 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EB7A3CF-B76D-42E2-9328-FF194E164D33}"/>
              </a:ext>
            </a:extLst>
          </p:cNvPr>
          <p:cNvSpPr txBox="1">
            <a:spLocks/>
          </p:cNvSpPr>
          <p:nvPr/>
        </p:nvSpPr>
        <p:spPr>
          <a:xfrm>
            <a:off x="2203176" y="201159"/>
            <a:ext cx="7785650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0661A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‘Play to Win’</a:t>
            </a:r>
            <a:r>
              <a:rPr lang="en-US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Strategic Pillars</a:t>
            </a:r>
          </a:p>
        </p:txBody>
      </p:sp>
    </p:spTree>
    <p:extLst>
      <p:ext uri="{BB962C8B-B14F-4D97-AF65-F5344CB8AC3E}">
        <p14:creationId xmlns:p14="http://schemas.microsoft.com/office/powerpoint/2010/main" val="16019230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bwHxsBNCXf3psFmUKZq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9niEhvg5tx_l.zQIX9u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bwHxsBNCXf3psFmUKZq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s4VMpLuh_geLtPA4Oyk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9dZFwopLbdA.zq.duwvz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RKSG6xjIPduHpSIz5p.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vKsoVStFf1gN5S7wR2m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mHFKXcwGQE0SgkkyeFb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1QJxFHSjmmR0kRG10k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nQrIdSP9z42BJZurORsr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 Sanofi_Slide Kit_EN_16-9_2017">
  <a:themeElements>
    <a:clrScheme name="SANOFI SK2016">
      <a:dk1>
        <a:srgbClr val="6B747B"/>
      </a:dk1>
      <a:lt1>
        <a:srgbClr val="FFFFFF"/>
      </a:lt1>
      <a:dk2>
        <a:srgbClr val="525CA3"/>
      </a:dk2>
      <a:lt2>
        <a:srgbClr val="BCBC1C"/>
      </a:lt2>
      <a:accent1>
        <a:srgbClr val="CAAE7A"/>
      </a:accent1>
      <a:accent2>
        <a:srgbClr val="3E90D0"/>
      </a:accent2>
      <a:accent3>
        <a:srgbClr val="8F6EAA"/>
      </a:accent3>
      <a:accent4>
        <a:srgbClr val="BE006B"/>
      </a:accent4>
      <a:accent5>
        <a:srgbClr val="00A590"/>
      </a:accent5>
      <a:accent6>
        <a:srgbClr val="476728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6145E288F24247B2BFC1835B9FFC88" ma:contentTypeVersion="10" ma:contentTypeDescription="Create a new document." ma:contentTypeScope="" ma:versionID="96006b06d39b37099e42f961a5c168d5">
  <xsd:schema xmlns:xsd="http://www.w3.org/2001/XMLSchema" xmlns:xs="http://www.w3.org/2001/XMLSchema" xmlns:p="http://schemas.microsoft.com/office/2006/metadata/properties" xmlns:ns2="21442aae-061e-4aca-8dad-b90edef94613" targetNamespace="http://schemas.microsoft.com/office/2006/metadata/properties" ma:root="true" ma:fieldsID="f0352647b5d13d61e7cf88c5e2766056" ns2:_="">
    <xsd:import namespace="21442aae-061e-4aca-8dad-b90edef946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442aae-061e-4aca-8dad-b90edef94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289CF4-F3BA-4E7E-98E7-A5AA6ED180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D40619-A9CC-461D-81B9-9B2064F1B61D}">
  <ds:schemaRefs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21442aae-061e-4aca-8dad-b90edef94613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22EA1ED-4CDB-4301-B8C0-45A15BA944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442aae-061e-4aca-8dad-b90edef946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8715</TotalTime>
  <Words>1051</Words>
  <Application>Microsoft Office PowerPoint</Application>
  <PresentationFormat>Widescreen</PresentationFormat>
  <Paragraphs>163</Paragraphs>
  <Slides>35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</vt:lpstr>
      <vt:lpstr>Calibri</vt:lpstr>
      <vt:lpstr>Century Gothic</vt:lpstr>
      <vt:lpstr>Helvetica Neue</vt:lpstr>
      <vt:lpstr>Helvetica Neue Medium</vt:lpstr>
      <vt:lpstr>ITC Avant Garde Gothic Std Demi</vt:lpstr>
      <vt:lpstr>ITC_ Avant_ Garde</vt:lpstr>
      <vt:lpstr>Montserrat</vt:lpstr>
      <vt:lpstr>Montserrat Light</vt:lpstr>
      <vt:lpstr>Office Theme</vt:lpstr>
      <vt:lpstr>1_Office Theme</vt:lpstr>
      <vt:lpstr>3 Sanofi_Slide Kit_EN_16-9_2017</vt:lpstr>
      <vt:lpstr>2_Office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is culture created?</vt:lpstr>
      <vt:lpstr>Reflection Exercise: Symbols</vt:lpstr>
      <vt:lpstr>Break Out Activity 30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 out activity – Summary of Group Discussion</vt:lpstr>
      <vt:lpstr>Focusing on the « How » to shift our culture</vt:lpstr>
      <vt:lpstr>4 Play to Win observable behaviors </vt:lpstr>
      <vt:lpstr>Leveraging the power of questions</vt:lpstr>
      <vt:lpstr>PowerPoint Presentation</vt:lpstr>
      <vt:lpstr>Personal Reflection for Day 2   Which of the 4 behaviours will be the easiest and which will be the most challenging for us to demonstrate?</vt:lpstr>
      <vt:lpstr>Personal Reflection and Insights - Day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Thakur, Ashish /IN</dc:creator>
  <cp:lastModifiedBy>Pillai, Prashant /IN</cp:lastModifiedBy>
  <cp:revision>361</cp:revision>
  <dcterms:created xsi:type="dcterms:W3CDTF">2020-06-09T09:56:40Z</dcterms:created>
  <dcterms:modified xsi:type="dcterms:W3CDTF">2020-07-04T14:10:03Z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0x010100BB6145E288F24247B2BFC1835B9FFC88</vt:lpwstr>
  </property>
</Properties>
</file>